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4"/>
  </p:sldMasterIdLst>
  <p:notesMasterIdLst>
    <p:notesMasterId r:id="rId21"/>
  </p:notesMasterIdLst>
  <p:sldIdLst>
    <p:sldId id="256" r:id="rId5"/>
    <p:sldId id="314" r:id="rId6"/>
    <p:sldId id="310" r:id="rId7"/>
    <p:sldId id="289" r:id="rId8"/>
    <p:sldId id="280" r:id="rId9"/>
    <p:sldId id="304" r:id="rId10"/>
    <p:sldId id="306" r:id="rId11"/>
    <p:sldId id="305" r:id="rId12"/>
    <p:sldId id="313" r:id="rId13"/>
    <p:sldId id="311" r:id="rId14"/>
    <p:sldId id="315" r:id="rId15"/>
    <p:sldId id="298" r:id="rId16"/>
    <p:sldId id="287" r:id="rId17"/>
    <p:sldId id="273" r:id="rId18"/>
    <p:sldId id="308" r:id="rId19"/>
    <p:sldId id="309" r:id="rId20"/>
  </p:sldIdLst>
  <p:sldSz cx="9144000" cy="6858000" type="screen4x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36" autoAdjust="0"/>
    <p:restoredTop sz="94694"/>
  </p:normalViewPr>
  <p:slideViewPr>
    <p:cSldViewPr>
      <p:cViewPr>
        <p:scale>
          <a:sx n="70" d="100"/>
          <a:sy n="70" d="100"/>
        </p:scale>
        <p:origin x="143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Sargeant" userId="577e4a87-04e8-4fd7-9da0-222acf62052c" providerId="ADAL" clId="{62454D67-6E0B-4352-AA12-D9E809346F89}"/>
    <pc:docChg chg="modSld">
      <pc:chgData name="Rachel Sargeant" userId="577e4a87-04e8-4fd7-9da0-222acf62052c" providerId="ADAL" clId="{62454D67-6E0B-4352-AA12-D9E809346F89}" dt="2023-09-19T15:43:21.410" v="0" actId="20577"/>
      <pc:docMkLst>
        <pc:docMk/>
      </pc:docMkLst>
      <pc:sldChg chg="modSp">
        <pc:chgData name="Rachel Sargeant" userId="577e4a87-04e8-4fd7-9da0-222acf62052c" providerId="ADAL" clId="{62454D67-6E0B-4352-AA12-D9E809346F89}" dt="2023-09-19T15:43:21.410" v="0" actId="20577"/>
        <pc:sldMkLst>
          <pc:docMk/>
          <pc:sldMk cId="1328465259" sldId="308"/>
        </pc:sldMkLst>
        <pc:spChg chg="mod">
          <ac:chgData name="Rachel Sargeant" userId="577e4a87-04e8-4fd7-9da0-222acf62052c" providerId="ADAL" clId="{62454D67-6E0B-4352-AA12-D9E809346F89}" dt="2023-09-19T15:43:21.410" v="0" actId="20577"/>
          <ac:spMkLst>
            <pc:docMk/>
            <pc:sldMk cId="1328465259" sldId="308"/>
            <ac:spMk id="3" creationId="{60265CC1-6834-4F38-8A94-7AC7617598C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BE5C32-BB36-4D91-B077-85FA907AD12E}"/>
              </a:ext>
            </a:extLst>
          </p:cNvPr>
          <p:cNvSpPr>
            <a:spLocks noGrp="1"/>
          </p:cNvSpPr>
          <p:nvPr>
            <p:ph type="hdr" sz="quarter"/>
          </p:nvPr>
        </p:nvSpPr>
        <p:spPr>
          <a:xfrm>
            <a:off x="0" y="0"/>
            <a:ext cx="2946347" cy="496491"/>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DAD79E3D-C1B7-470C-9C06-1B32153E0961}"/>
              </a:ext>
            </a:extLst>
          </p:cNvPr>
          <p:cNvSpPr>
            <a:spLocks noGrp="1"/>
          </p:cNvSpPr>
          <p:nvPr>
            <p:ph type="dt" idx="1"/>
          </p:nvPr>
        </p:nvSpPr>
        <p:spPr>
          <a:xfrm>
            <a:off x="3851342" y="0"/>
            <a:ext cx="2946347" cy="496491"/>
          </a:xfrm>
          <a:prstGeom prst="rect">
            <a:avLst/>
          </a:prstGeom>
        </p:spPr>
        <p:txBody>
          <a:bodyPr vert="horz" lIns="91440" tIns="45720" rIns="91440" bIns="45720" rtlCol="0"/>
          <a:lstStyle>
            <a:lvl1pPr algn="r" eaLnBrk="1" fontAlgn="auto" hangingPunct="1">
              <a:spcBef>
                <a:spcPts val="0"/>
              </a:spcBef>
              <a:spcAft>
                <a:spcPts val="0"/>
              </a:spcAft>
              <a:defRPr sz="1200">
                <a:latin typeface="Arial" charset="0"/>
              </a:defRPr>
            </a:lvl1pPr>
          </a:lstStyle>
          <a:p>
            <a:pPr>
              <a:defRPr/>
            </a:pPr>
            <a:fld id="{33B04D46-E05E-4D9C-B212-EC8F66E2A7DC}" type="datetimeFigureOut">
              <a:rPr lang="en-GB"/>
              <a:pPr>
                <a:defRPr/>
              </a:pPr>
              <a:t>19/09/2023</a:t>
            </a:fld>
            <a:endParaRPr lang="en-GB"/>
          </a:p>
        </p:txBody>
      </p:sp>
      <p:sp>
        <p:nvSpPr>
          <p:cNvPr id="4" name="Slide Image Placeholder 3">
            <a:extLst>
              <a:ext uri="{FF2B5EF4-FFF2-40B4-BE49-F238E27FC236}">
                <a16:creationId xmlns:a16="http://schemas.microsoft.com/office/drawing/2014/main" id="{8797DCA3-0270-4138-B5ED-D0EE08B34721}"/>
              </a:ext>
            </a:extLst>
          </p:cNvPr>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E62C9AB6-73EC-4151-BDBF-392B42E179AF}"/>
              </a:ext>
            </a:extLst>
          </p:cNvPr>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15551425-D756-4DB3-A627-82627E79A136}"/>
              </a:ext>
            </a:extLst>
          </p:cNvPr>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A48795E6-6692-49DD-9192-69415DA9248E}"/>
              </a:ext>
            </a:extLst>
          </p:cNvPr>
          <p:cNvSpPr>
            <a:spLocks noGrp="1"/>
          </p:cNvSpPr>
          <p:nvPr>
            <p:ph type="sldNum" sz="quarter" idx="5"/>
          </p:nvPr>
        </p:nvSpPr>
        <p:spPr>
          <a:xfrm>
            <a:off x="3851342" y="9431599"/>
            <a:ext cx="2946347" cy="49649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EA725D1-EA81-45F0-9787-BA0F39B0F4E7}" type="slidenum">
              <a:rPr lang="en-GB" altLang="en-US"/>
              <a:pPr>
                <a:defRPr/>
              </a:pPr>
              <a:t>‹#›</a:t>
            </a:fld>
            <a:endParaRPr lang="en-GB" altLang="en-US"/>
          </a:p>
        </p:txBody>
      </p:sp>
    </p:spTree>
    <p:extLst>
      <p:ext uri="{BB962C8B-B14F-4D97-AF65-F5344CB8AC3E}">
        <p14:creationId xmlns:p14="http://schemas.microsoft.com/office/powerpoint/2010/main" val="3645708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Hello! We would like to share this </a:t>
            </a:r>
            <a:r>
              <a:rPr lang="en-US" dirty="0" err="1">
                <a:cs typeface="Calibri"/>
              </a:rPr>
              <a:t>powerpoint</a:t>
            </a:r>
            <a:r>
              <a:rPr lang="en-US" dirty="0">
                <a:cs typeface="Calibri"/>
              </a:rPr>
              <a:t> with you to introduce you to Year 1. We are really pleased with how the children have settled into school and are enjoying their learning so far.</a:t>
            </a:r>
          </a:p>
        </p:txBody>
      </p:sp>
      <p:sp>
        <p:nvSpPr>
          <p:cNvPr id="4" name="Slide Number Placeholder 3"/>
          <p:cNvSpPr>
            <a:spLocks noGrp="1"/>
          </p:cNvSpPr>
          <p:nvPr>
            <p:ph type="sldNum" sz="quarter" idx="5"/>
          </p:nvPr>
        </p:nvSpPr>
        <p:spPr/>
        <p:txBody>
          <a:bodyPr/>
          <a:lstStyle/>
          <a:p>
            <a:pPr>
              <a:defRPr/>
            </a:pPr>
            <a:fld id="{9EA725D1-EA81-45F0-9787-BA0F39B0F4E7}" type="slidenum">
              <a:rPr lang="en-GB" altLang="en-US"/>
              <a:pPr>
                <a:defRPr/>
              </a:pPr>
              <a:t>1</a:t>
            </a:fld>
            <a:endParaRPr lang="en-GB" altLang="en-US"/>
          </a:p>
        </p:txBody>
      </p:sp>
    </p:spTree>
    <p:extLst>
      <p:ext uri="{BB962C8B-B14F-4D97-AF65-F5344CB8AC3E}">
        <p14:creationId xmlns:p14="http://schemas.microsoft.com/office/powerpoint/2010/main" val="2845697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Communication is really important and we understand it is very different in this </a:t>
            </a:r>
            <a:r>
              <a:rPr lang="en-US" dirty="0" err="1">
                <a:cs typeface="Calibri"/>
              </a:rPr>
              <a:t>covid</a:t>
            </a:r>
            <a:r>
              <a:rPr lang="en-US" dirty="0">
                <a:cs typeface="Calibri"/>
              </a:rPr>
              <a:t> world. We will continue to use Tapestry and also the new platform to you this year which is called </a:t>
            </a:r>
            <a:r>
              <a:rPr lang="en-US" dirty="0" err="1">
                <a:cs typeface="Calibri"/>
              </a:rPr>
              <a:t>Marvellous</a:t>
            </a:r>
            <a:r>
              <a:rPr lang="en-US" dirty="0">
                <a:cs typeface="Calibri"/>
              </a:rPr>
              <a:t> Me. If you would prefer a private conversation with one of the teachers, please call the office to arrange a call back from us. Newsletters are important so please continue to read these. From time to time we will also place notices outside of the classrooms.</a:t>
            </a:r>
          </a:p>
          <a:p>
            <a:r>
              <a:rPr lang="en-US" dirty="0">
                <a:cs typeface="Calibri"/>
              </a:rPr>
              <a:t>Finally, from all the staff in Year 1, thank you so much for all of your continued support so far, we really appreciate it.</a:t>
            </a:r>
          </a:p>
        </p:txBody>
      </p:sp>
      <p:sp>
        <p:nvSpPr>
          <p:cNvPr id="4" name="Slide Number Placeholder 3"/>
          <p:cNvSpPr>
            <a:spLocks noGrp="1"/>
          </p:cNvSpPr>
          <p:nvPr>
            <p:ph type="sldNum" sz="quarter" idx="5"/>
          </p:nvPr>
        </p:nvSpPr>
        <p:spPr/>
        <p:txBody>
          <a:bodyPr/>
          <a:lstStyle/>
          <a:p>
            <a:pPr>
              <a:defRPr/>
            </a:pPr>
            <a:fld id="{9EA725D1-EA81-45F0-9787-BA0F39B0F4E7}" type="slidenum">
              <a:rPr lang="en-GB" altLang="en-US"/>
              <a:pPr>
                <a:defRPr/>
              </a:pPr>
              <a:t>14</a:t>
            </a:fld>
            <a:endParaRPr lang="en-GB" altLang="en-US"/>
          </a:p>
        </p:txBody>
      </p:sp>
    </p:spTree>
    <p:extLst>
      <p:ext uri="{BB962C8B-B14F-4D97-AF65-F5344CB8AC3E}">
        <p14:creationId xmlns:p14="http://schemas.microsoft.com/office/powerpoint/2010/main" val="135302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9EA725D1-EA81-45F0-9787-BA0F39B0F4E7}" type="slidenum">
              <a:rPr lang="en-GB" altLang="en-US"/>
              <a:pPr>
                <a:defRPr/>
              </a:pPr>
              <a:t>2</a:t>
            </a:fld>
            <a:endParaRPr lang="en-GB" altLang="en-US"/>
          </a:p>
        </p:txBody>
      </p:sp>
    </p:spTree>
    <p:extLst>
      <p:ext uri="{BB962C8B-B14F-4D97-AF65-F5344CB8AC3E}">
        <p14:creationId xmlns:p14="http://schemas.microsoft.com/office/powerpoint/2010/main" val="256811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have been teaching the children the 7cs values. This year in Year 1 we have introduced stories and characters alongside the 7cs. These are:</a:t>
            </a:r>
          </a:p>
          <a:p>
            <a:r>
              <a:rPr lang="en-US" dirty="0">
                <a:cs typeface="Calibri"/>
              </a:rPr>
              <a:t>Caring Chameleon, Courteous Cat, Considerate Caterpillar, Conscientious Camel, Co-operative Chipmunk, Communicative Crab and Confident Cheetah! Why not ask your child to re-tell the stories of all of these characters!</a:t>
            </a:r>
          </a:p>
        </p:txBody>
      </p:sp>
      <p:sp>
        <p:nvSpPr>
          <p:cNvPr id="4" name="Slide Number Placeholder 3"/>
          <p:cNvSpPr>
            <a:spLocks noGrp="1"/>
          </p:cNvSpPr>
          <p:nvPr>
            <p:ph type="sldNum" sz="quarter" idx="5"/>
          </p:nvPr>
        </p:nvSpPr>
        <p:spPr/>
        <p:txBody>
          <a:bodyPr/>
          <a:lstStyle/>
          <a:p>
            <a:pPr>
              <a:defRPr/>
            </a:pPr>
            <a:fld id="{9EA725D1-EA81-45F0-9787-BA0F39B0F4E7}" type="slidenum">
              <a:rPr lang="en-GB" altLang="en-US"/>
              <a:pPr>
                <a:defRPr/>
              </a:pPr>
              <a:t>4</a:t>
            </a:fld>
            <a:endParaRPr lang="en-GB" altLang="en-US"/>
          </a:p>
        </p:txBody>
      </p:sp>
    </p:spTree>
    <p:extLst>
      <p:ext uri="{BB962C8B-B14F-4D97-AF65-F5344CB8AC3E}">
        <p14:creationId xmlns:p14="http://schemas.microsoft.com/office/powerpoint/2010/main" val="2430542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Our current daily routine consists of the following:</a:t>
            </a:r>
          </a:p>
          <a:p>
            <a:r>
              <a:rPr lang="en-US" dirty="0">
                <a:cs typeface="Calibri"/>
              </a:rPr>
              <a:t>(READ THE SLIDE)</a:t>
            </a:r>
          </a:p>
          <a:p>
            <a:r>
              <a:rPr lang="en-US" dirty="0">
                <a:cs typeface="Calibri"/>
              </a:rPr>
              <a:t>You will notice that we have our snack in the afternoon. This is because the morning is shorter due to an earlier lunch time and by the afternoon we notice this is when the children need the snack and energy boost the most. This timing may adapt over the year, but we will ensure it suits the children's needs.</a:t>
            </a:r>
          </a:p>
        </p:txBody>
      </p:sp>
      <p:sp>
        <p:nvSpPr>
          <p:cNvPr id="4" name="Slide Number Placeholder 3"/>
          <p:cNvSpPr>
            <a:spLocks noGrp="1"/>
          </p:cNvSpPr>
          <p:nvPr>
            <p:ph type="sldNum" sz="quarter" idx="5"/>
          </p:nvPr>
        </p:nvSpPr>
        <p:spPr/>
        <p:txBody>
          <a:bodyPr/>
          <a:lstStyle/>
          <a:p>
            <a:pPr>
              <a:defRPr/>
            </a:pPr>
            <a:fld id="{9EA725D1-EA81-45F0-9787-BA0F39B0F4E7}" type="slidenum">
              <a:rPr lang="en-GB" altLang="en-US"/>
              <a:pPr>
                <a:defRPr/>
              </a:pPr>
              <a:t>5</a:t>
            </a:fld>
            <a:endParaRPr lang="en-GB" altLang="en-US"/>
          </a:p>
        </p:txBody>
      </p:sp>
    </p:spTree>
    <p:extLst>
      <p:ext uri="{BB962C8B-B14F-4D97-AF65-F5344CB8AC3E}">
        <p14:creationId xmlns:p14="http://schemas.microsoft.com/office/powerpoint/2010/main" val="3659887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Our PE days are on Wednesdays and Fridays. Please send your child into school with their named PE kits on these days. This term we are focusing on ball control.</a:t>
            </a:r>
          </a:p>
        </p:txBody>
      </p:sp>
      <p:sp>
        <p:nvSpPr>
          <p:cNvPr id="4" name="Slide Number Placeholder 3"/>
          <p:cNvSpPr>
            <a:spLocks noGrp="1"/>
          </p:cNvSpPr>
          <p:nvPr>
            <p:ph type="sldNum" sz="quarter" idx="5"/>
          </p:nvPr>
        </p:nvSpPr>
        <p:spPr/>
        <p:txBody>
          <a:bodyPr/>
          <a:lstStyle/>
          <a:p>
            <a:pPr>
              <a:defRPr/>
            </a:pPr>
            <a:fld id="{9EA725D1-EA81-45F0-9787-BA0F39B0F4E7}" type="slidenum">
              <a:rPr lang="en-GB" altLang="en-US"/>
              <a:pPr>
                <a:defRPr/>
              </a:pPr>
              <a:t>6</a:t>
            </a:fld>
            <a:endParaRPr lang="en-GB" altLang="en-US"/>
          </a:p>
        </p:txBody>
      </p:sp>
    </p:spTree>
    <p:extLst>
      <p:ext uri="{BB962C8B-B14F-4D97-AF65-F5344CB8AC3E}">
        <p14:creationId xmlns:p14="http://schemas.microsoft.com/office/powerpoint/2010/main" val="1656110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Reading is a really important part of our curriculum and this continues at home too. How can you help?</a:t>
            </a:r>
          </a:p>
          <a:p>
            <a:r>
              <a:rPr lang="en-US" dirty="0">
                <a:cs typeface="Calibri"/>
              </a:rPr>
              <a:t>READ THE SLIDE</a:t>
            </a:r>
          </a:p>
        </p:txBody>
      </p:sp>
      <p:sp>
        <p:nvSpPr>
          <p:cNvPr id="4" name="Slide Number Placeholder 3"/>
          <p:cNvSpPr>
            <a:spLocks noGrp="1"/>
          </p:cNvSpPr>
          <p:nvPr>
            <p:ph type="sldNum" sz="quarter" idx="5"/>
          </p:nvPr>
        </p:nvSpPr>
        <p:spPr/>
        <p:txBody>
          <a:bodyPr/>
          <a:lstStyle/>
          <a:p>
            <a:pPr>
              <a:defRPr/>
            </a:pPr>
            <a:fld id="{9EA725D1-EA81-45F0-9787-BA0F39B0F4E7}" type="slidenum">
              <a:rPr lang="en-GB" altLang="en-US"/>
              <a:pPr>
                <a:defRPr/>
              </a:pPr>
              <a:t>7</a:t>
            </a:fld>
            <a:endParaRPr lang="en-GB" altLang="en-US"/>
          </a:p>
        </p:txBody>
      </p:sp>
    </p:spTree>
    <p:extLst>
      <p:ext uri="{BB962C8B-B14F-4D97-AF65-F5344CB8AC3E}">
        <p14:creationId xmlns:p14="http://schemas.microsoft.com/office/powerpoint/2010/main" val="1119338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have also added some more reading ideas in a message on </a:t>
            </a:r>
            <a:r>
              <a:rPr lang="en-US" dirty="0" err="1">
                <a:cs typeface="Calibri"/>
              </a:rPr>
              <a:t>Marvellous</a:t>
            </a:r>
            <a:r>
              <a:rPr lang="en-US" dirty="0">
                <a:cs typeface="Calibri"/>
              </a:rPr>
              <a:t> Me for you to use!</a:t>
            </a:r>
          </a:p>
        </p:txBody>
      </p:sp>
      <p:sp>
        <p:nvSpPr>
          <p:cNvPr id="4" name="Slide Number Placeholder 3"/>
          <p:cNvSpPr>
            <a:spLocks noGrp="1"/>
          </p:cNvSpPr>
          <p:nvPr>
            <p:ph type="sldNum" sz="quarter" idx="5"/>
          </p:nvPr>
        </p:nvSpPr>
        <p:spPr/>
        <p:txBody>
          <a:bodyPr/>
          <a:lstStyle/>
          <a:p>
            <a:pPr>
              <a:defRPr/>
            </a:pPr>
            <a:fld id="{9EA725D1-EA81-45F0-9787-BA0F39B0F4E7}" type="slidenum">
              <a:rPr lang="en-GB" altLang="en-US"/>
              <a:pPr>
                <a:defRPr/>
              </a:pPr>
              <a:t>8</a:t>
            </a:fld>
            <a:endParaRPr lang="en-GB" altLang="en-US"/>
          </a:p>
        </p:txBody>
      </p:sp>
    </p:spTree>
    <p:extLst>
      <p:ext uri="{BB962C8B-B14F-4D97-AF65-F5344CB8AC3E}">
        <p14:creationId xmlns:p14="http://schemas.microsoft.com/office/powerpoint/2010/main" val="1609835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will be starting to teach the children about some tricks they can use to help them when finding something challenging. These will include deep breaths, speaking positively to themselves and self motivation. </a:t>
            </a:r>
          </a:p>
        </p:txBody>
      </p:sp>
      <p:sp>
        <p:nvSpPr>
          <p:cNvPr id="4" name="Slide Number Placeholder 3"/>
          <p:cNvSpPr>
            <a:spLocks noGrp="1"/>
          </p:cNvSpPr>
          <p:nvPr>
            <p:ph type="sldNum" sz="quarter" idx="5"/>
          </p:nvPr>
        </p:nvSpPr>
        <p:spPr/>
        <p:txBody>
          <a:bodyPr/>
          <a:lstStyle/>
          <a:p>
            <a:pPr>
              <a:defRPr/>
            </a:pPr>
            <a:fld id="{9EA725D1-EA81-45F0-9787-BA0F39B0F4E7}" type="slidenum">
              <a:rPr lang="en-GB" altLang="en-US"/>
              <a:pPr>
                <a:defRPr/>
              </a:pPr>
              <a:t>12</a:t>
            </a:fld>
            <a:endParaRPr lang="en-GB" altLang="en-US"/>
          </a:p>
        </p:txBody>
      </p:sp>
    </p:spTree>
    <p:extLst>
      <p:ext uri="{BB962C8B-B14F-4D97-AF65-F5344CB8AC3E}">
        <p14:creationId xmlns:p14="http://schemas.microsoft.com/office/powerpoint/2010/main" val="3645330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have a lot of different rewards in Year 1. We focus on positive </a:t>
            </a:r>
            <a:r>
              <a:rPr lang="en-US" dirty="0" err="1">
                <a:cs typeface="Calibri"/>
              </a:rPr>
              <a:t>behaviour</a:t>
            </a:r>
            <a:r>
              <a:rPr lang="en-US" dirty="0">
                <a:cs typeface="Calibri"/>
              </a:rPr>
              <a:t> management and </a:t>
            </a:r>
            <a:r>
              <a:rPr lang="en-US" dirty="0" err="1">
                <a:cs typeface="Calibri"/>
              </a:rPr>
              <a:t>endeavour</a:t>
            </a:r>
            <a:r>
              <a:rPr lang="en-US" dirty="0">
                <a:cs typeface="Calibri"/>
              </a:rPr>
              <a:t> to give out lots of stickers throughout the day. Once the children have filled up their sticker chart by earning 20 stickers they are allowed to choose a prize from the prize box. We also choose a secret student at the start of the day who we keep a close eye on through out and then reveal at the end whether this person has earnt their prize by following the rules. The children love this! We give Golden Awards on a Friday to children who have a great week and worked really hard. We also occasionally send </a:t>
            </a:r>
            <a:r>
              <a:rPr lang="en-US" dirty="0" err="1">
                <a:cs typeface="Calibri"/>
              </a:rPr>
              <a:t>Marvellous</a:t>
            </a:r>
            <a:r>
              <a:rPr lang="en-US" dirty="0">
                <a:cs typeface="Calibri"/>
              </a:rPr>
              <a:t> Me badges home to children who have worked hard during the day.</a:t>
            </a:r>
          </a:p>
        </p:txBody>
      </p:sp>
      <p:sp>
        <p:nvSpPr>
          <p:cNvPr id="4" name="Slide Number Placeholder 3"/>
          <p:cNvSpPr>
            <a:spLocks noGrp="1"/>
          </p:cNvSpPr>
          <p:nvPr>
            <p:ph type="sldNum" sz="quarter" idx="5"/>
          </p:nvPr>
        </p:nvSpPr>
        <p:spPr/>
        <p:txBody>
          <a:bodyPr/>
          <a:lstStyle/>
          <a:p>
            <a:pPr>
              <a:defRPr/>
            </a:pPr>
            <a:fld id="{9EA725D1-EA81-45F0-9787-BA0F39B0F4E7}" type="slidenum">
              <a:rPr lang="en-GB" altLang="en-US"/>
              <a:pPr>
                <a:defRPr/>
              </a:pPr>
              <a:t>13</a:t>
            </a:fld>
            <a:endParaRPr lang="en-GB" altLang="en-US"/>
          </a:p>
        </p:txBody>
      </p:sp>
    </p:spTree>
    <p:extLst>
      <p:ext uri="{BB962C8B-B14F-4D97-AF65-F5344CB8AC3E}">
        <p14:creationId xmlns:p14="http://schemas.microsoft.com/office/powerpoint/2010/main" val="3332490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DD17CBA-732C-46E4-AF0F-B0F97264253B}" type="slidenum">
              <a:rPr lang="en-US" altLang="en-US" smtClean="0"/>
              <a:pPr>
                <a:defRPr/>
              </a:pPr>
              <a:t>‹#›</a:t>
            </a:fld>
            <a:endParaRPr lang="en-US" altLang="en-US"/>
          </a:p>
        </p:txBody>
      </p:sp>
    </p:spTree>
    <p:extLst>
      <p:ext uri="{BB962C8B-B14F-4D97-AF65-F5344CB8AC3E}">
        <p14:creationId xmlns:p14="http://schemas.microsoft.com/office/powerpoint/2010/main" val="4007230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97E453F-21A3-4E84-B492-9030BF41AB25}" type="slidenum">
              <a:rPr lang="en-US" altLang="en-US" smtClean="0"/>
              <a:pPr>
                <a:defRPr/>
              </a:pPr>
              <a:t>‹#›</a:t>
            </a:fld>
            <a:endParaRPr lang="en-US" altLang="en-US"/>
          </a:p>
        </p:txBody>
      </p:sp>
    </p:spTree>
    <p:extLst>
      <p:ext uri="{BB962C8B-B14F-4D97-AF65-F5344CB8AC3E}">
        <p14:creationId xmlns:p14="http://schemas.microsoft.com/office/powerpoint/2010/main" val="3450981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97E453F-21A3-4E84-B492-9030BF41AB25}"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75229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97E453F-21A3-4E84-B492-9030BF41AB25}" type="slidenum">
              <a:rPr lang="en-US" altLang="en-US" smtClean="0"/>
              <a:pPr>
                <a:defRPr/>
              </a:pPr>
              <a:t>‹#›</a:t>
            </a:fld>
            <a:endParaRPr lang="en-US" altLang="en-US"/>
          </a:p>
        </p:txBody>
      </p:sp>
    </p:spTree>
    <p:extLst>
      <p:ext uri="{BB962C8B-B14F-4D97-AF65-F5344CB8AC3E}">
        <p14:creationId xmlns:p14="http://schemas.microsoft.com/office/powerpoint/2010/main" val="4027572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97E453F-21A3-4E84-B492-9030BF41AB25}"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7607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97E453F-21A3-4E84-B492-9030BF41AB25}" type="slidenum">
              <a:rPr lang="en-US" altLang="en-US" smtClean="0"/>
              <a:pPr>
                <a:defRPr/>
              </a:pPr>
              <a:t>‹#›</a:t>
            </a:fld>
            <a:endParaRPr lang="en-US" altLang="en-US"/>
          </a:p>
        </p:txBody>
      </p:sp>
    </p:spTree>
    <p:extLst>
      <p:ext uri="{BB962C8B-B14F-4D97-AF65-F5344CB8AC3E}">
        <p14:creationId xmlns:p14="http://schemas.microsoft.com/office/powerpoint/2010/main" val="1692397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DB490AB8-9815-43F9-9792-80A6656531C6}" type="slidenum">
              <a:rPr lang="en-US" altLang="en-US" smtClean="0"/>
              <a:pPr>
                <a:defRPr/>
              </a:pPr>
              <a:t>‹#›</a:t>
            </a:fld>
            <a:endParaRPr lang="en-US" altLang="en-US"/>
          </a:p>
        </p:txBody>
      </p:sp>
    </p:spTree>
    <p:extLst>
      <p:ext uri="{BB962C8B-B14F-4D97-AF65-F5344CB8AC3E}">
        <p14:creationId xmlns:p14="http://schemas.microsoft.com/office/powerpoint/2010/main" val="3202305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0D9FD00-8743-48BB-9B6C-B08F141B6F1E}" type="slidenum">
              <a:rPr lang="en-US" altLang="en-US" smtClean="0"/>
              <a:pPr>
                <a:defRPr/>
              </a:pPr>
              <a:t>‹#›</a:t>
            </a:fld>
            <a:endParaRPr lang="en-US" altLang="en-US"/>
          </a:p>
        </p:txBody>
      </p:sp>
    </p:spTree>
    <p:extLst>
      <p:ext uri="{BB962C8B-B14F-4D97-AF65-F5344CB8AC3E}">
        <p14:creationId xmlns:p14="http://schemas.microsoft.com/office/powerpoint/2010/main" val="1667754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129EC27-5F87-4F8F-AE28-A0095731667D}" type="slidenum">
              <a:rPr lang="en-US" altLang="en-US" smtClean="0"/>
              <a:pPr>
                <a:defRPr/>
              </a:pPr>
              <a:t>‹#›</a:t>
            </a:fld>
            <a:endParaRPr lang="en-US" altLang="en-US"/>
          </a:p>
        </p:txBody>
      </p:sp>
    </p:spTree>
    <p:extLst>
      <p:ext uri="{BB962C8B-B14F-4D97-AF65-F5344CB8AC3E}">
        <p14:creationId xmlns:p14="http://schemas.microsoft.com/office/powerpoint/2010/main" val="3511332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9583CAE-AF7B-44E5-8C9F-669ABCA4B633}" type="slidenum">
              <a:rPr lang="en-US" altLang="en-US" smtClean="0"/>
              <a:pPr>
                <a:defRPr/>
              </a:pPr>
              <a:t>‹#›</a:t>
            </a:fld>
            <a:endParaRPr lang="en-US" altLang="en-US"/>
          </a:p>
        </p:txBody>
      </p:sp>
    </p:spTree>
    <p:extLst>
      <p:ext uri="{BB962C8B-B14F-4D97-AF65-F5344CB8AC3E}">
        <p14:creationId xmlns:p14="http://schemas.microsoft.com/office/powerpoint/2010/main" val="3355238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550F4A89-6D2A-46DA-BAA3-DC6DDAAFF090}" type="slidenum">
              <a:rPr lang="en-US" altLang="en-US" smtClean="0"/>
              <a:pPr>
                <a:defRPr/>
              </a:pPr>
              <a:t>‹#›</a:t>
            </a:fld>
            <a:endParaRPr lang="en-US" altLang="en-US"/>
          </a:p>
        </p:txBody>
      </p:sp>
    </p:spTree>
    <p:extLst>
      <p:ext uri="{BB962C8B-B14F-4D97-AF65-F5344CB8AC3E}">
        <p14:creationId xmlns:p14="http://schemas.microsoft.com/office/powerpoint/2010/main" val="2132563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DFD97540-8E21-4987-9EDF-1ABD8BD3770C}" type="slidenum">
              <a:rPr lang="en-US" altLang="en-US" smtClean="0"/>
              <a:pPr>
                <a:defRPr/>
              </a:pPr>
              <a:t>‹#›</a:t>
            </a:fld>
            <a:endParaRPr lang="en-US" altLang="en-US"/>
          </a:p>
        </p:txBody>
      </p:sp>
    </p:spTree>
    <p:extLst>
      <p:ext uri="{BB962C8B-B14F-4D97-AF65-F5344CB8AC3E}">
        <p14:creationId xmlns:p14="http://schemas.microsoft.com/office/powerpoint/2010/main" val="3003766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F067FA7C-83A9-426A-ACD9-A505DC26C4CF}" type="slidenum">
              <a:rPr lang="en-US" altLang="en-US" smtClean="0"/>
              <a:pPr>
                <a:defRPr/>
              </a:pPr>
              <a:t>‹#›</a:t>
            </a:fld>
            <a:endParaRPr lang="en-US" altLang="en-US"/>
          </a:p>
        </p:txBody>
      </p:sp>
    </p:spTree>
    <p:extLst>
      <p:ext uri="{BB962C8B-B14F-4D97-AF65-F5344CB8AC3E}">
        <p14:creationId xmlns:p14="http://schemas.microsoft.com/office/powerpoint/2010/main" val="198660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74F411D6-A504-4D7C-94EC-422D77B8E931}" type="slidenum">
              <a:rPr lang="en-US" altLang="en-US" smtClean="0"/>
              <a:pPr>
                <a:defRPr/>
              </a:pPr>
              <a:t>‹#›</a:t>
            </a:fld>
            <a:endParaRPr lang="en-US" altLang="en-US"/>
          </a:p>
        </p:txBody>
      </p:sp>
    </p:spTree>
    <p:extLst>
      <p:ext uri="{BB962C8B-B14F-4D97-AF65-F5344CB8AC3E}">
        <p14:creationId xmlns:p14="http://schemas.microsoft.com/office/powerpoint/2010/main" val="2755866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BB2C79F0-20F6-4BC6-9881-B6A304931942}" type="slidenum">
              <a:rPr lang="en-US" altLang="en-US" smtClean="0"/>
              <a:pPr>
                <a:defRPr/>
              </a:pPr>
              <a:t>‹#›</a:t>
            </a:fld>
            <a:endParaRPr lang="en-US" altLang="en-US"/>
          </a:p>
        </p:txBody>
      </p:sp>
    </p:spTree>
    <p:extLst>
      <p:ext uri="{BB962C8B-B14F-4D97-AF65-F5344CB8AC3E}">
        <p14:creationId xmlns:p14="http://schemas.microsoft.com/office/powerpoint/2010/main" val="969579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98E32177-69F7-4124-9006-914059DE1506}" type="slidenum">
              <a:rPr lang="en-US" altLang="en-US" smtClean="0"/>
              <a:pPr>
                <a:defRPr/>
              </a:pPr>
              <a:t>‹#›</a:t>
            </a:fld>
            <a:endParaRPr lang="en-US" altLang="en-US"/>
          </a:p>
        </p:txBody>
      </p:sp>
    </p:spTree>
    <p:extLst>
      <p:ext uri="{BB962C8B-B14F-4D97-AF65-F5344CB8AC3E}">
        <p14:creationId xmlns:p14="http://schemas.microsoft.com/office/powerpoint/2010/main" val="191781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097E453F-21A3-4E84-B492-9030BF41AB25}" type="slidenum">
              <a:rPr lang="en-US" altLang="en-US" smtClean="0"/>
              <a:pPr>
                <a:defRPr/>
              </a:pPr>
              <a:t>‹#›</a:t>
            </a:fld>
            <a:endParaRPr lang="en-US" altLang="en-US"/>
          </a:p>
        </p:txBody>
      </p:sp>
    </p:spTree>
    <p:extLst>
      <p:ext uri="{BB962C8B-B14F-4D97-AF65-F5344CB8AC3E}">
        <p14:creationId xmlns:p14="http://schemas.microsoft.com/office/powerpoint/2010/main" val="1422792882"/>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a:extLst>
              <a:ext uri="{FF2B5EF4-FFF2-40B4-BE49-F238E27FC236}">
                <a16:creationId xmlns:a16="http://schemas.microsoft.com/office/drawing/2014/main" id="{335B3848-8D84-4808-B8E1-B0C6BCF85141}"/>
              </a:ext>
            </a:extLst>
          </p:cNvPr>
          <p:cNvSpPr txBox="1">
            <a:spLocks noChangeArrowheads="1"/>
          </p:cNvSpPr>
          <p:nvPr/>
        </p:nvSpPr>
        <p:spPr bwMode="auto">
          <a:xfrm>
            <a:off x="107504" y="112407"/>
            <a:ext cx="7704137"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endParaRPr lang="en-GB" altLang="en-US" sz="3600" dirty="0">
              <a:latin typeface="Comic Sans MS" panose="030F0702030302020204" pitchFamily="66" charset="0"/>
            </a:endParaRPr>
          </a:p>
          <a:p>
            <a:pPr algn="ctr" eaLnBrk="1" hangingPunct="1">
              <a:spcBef>
                <a:spcPct val="50000"/>
              </a:spcBef>
            </a:pPr>
            <a:r>
              <a:rPr lang="en-US" altLang="en-US" sz="3600" dirty="0">
                <a:latin typeface="Comic Sans MS" panose="030F0702030302020204" pitchFamily="66" charset="0"/>
              </a:rPr>
              <a:t>Welcome to Year 2</a:t>
            </a:r>
          </a:p>
          <a:p>
            <a:pPr algn="ctr" eaLnBrk="1" hangingPunct="1">
              <a:spcBef>
                <a:spcPct val="50000"/>
              </a:spcBef>
            </a:pPr>
            <a:r>
              <a:rPr lang="en-US" altLang="en-US" sz="3600" dirty="0">
                <a:latin typeface="Comic Sans MS" panose="030F0702030302020204" pitchFamily="66" charset="0"/>
              </a:rPr>
              <a:t>Meet &amp; Greet!</a:t>
            </a:r>
          </a:p>
          <a:p>
            <a:pPr algn="ctr" eaLnBrk="1" hangingPunct="1">
              <a:spcBef>
                <a:spcPct val="50000"/>
              </a:spcBef>
            </a:pPr>
            <a:endParaRPr lang="en-US" altLang="en-US" sz="3600" dirty="0">
              <a:latin typeface="Comic Sans MS" panose="030F0702030302020204" pitchFamily="66" charset="0"/>
            </a:endParaRPr>
          </a:p>
        </p:txBody>
      </p:sp>
      <p:pic>
        <p:nvPicPr>
          <p:cNvPr id="3075" name="Picture 4">
            <a:extLst>
              <a:ext uri="{FF2B5EF4-FFF2-40B4-BE49-F238E27FC236}">
                <a16:creationId xmlns:a16="http://schemas.microsoft.com/office/drawing/2014/main" id="{B3DF2771-8E89-455F-AFFD-745C6464F0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369" y="3068960"/>
            <a:ext cx="1848431"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985C4C9D-6D23-4D57-BD7F-6A747883E1F9}"/>
              </a:ext>
            </a:extLst>
          </p:cNvPr>
          <p:cNvPicPr>
            <a:picLocks noChangeAspect="1"/>
          </p:cNvPicPr>
          <p:nvPr/>
        </p:nvPicPr>
        <p:blipFill>
          <a:blip r:embed="rId4"/>
          <a:stretch>
            <a:fillRect/>
          </a:stretch>
        </p:blipFill>
        <p:spPr>
          <a:xfrm>
            <a:off x="3563888" y="3259341"/>
            <a:ext cx="4306838" cy="27014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77E6C-7890-E96B-F4DF-C193518D63BB}"/>
              </a:ext>
            </a:extLst>
          </p:cNvPr>
          <p:cNvSpPr>
            <a:spLocks noGrp="1"/>
          </p:cNvSpPr>
          <p:nvPr>
            <p:ph type="title"/>
          </p:nvPr>
        </p:nvSpPr>
        <p:spPr/>
        <p:txBody>
          <a:bodyPr/>
          <a:lstStyle/>
          <a:p>
            <a:r>
              <a:rPr lang="en-US" dirty="0"/>
              <a:t>Read Write Inc Phonics</a:t>
            </a:r>
          </a:p>
        </p:txBody>
      </p:sp>
      <p:pic>
        <p:nvPicPr>
          <p:cNvPr id="4" name="Picture 4" descr="A picture containing diagram&#10;&#10;Description automatically generated">
            <a:extLst>
              <a:ext uri="{FF2B5EF4-FFF2-40B4-BE49-F238E27FC236}">
                <a16:creationId xmlns:a16="http://schemas.microsoft.com/office/drawing/2014/main" id="{9D7646BC-CF38-4741-BB11-4F16E3987292}"/>
              </a:ext>
            </a:extLst>
          </p:cNvPr>
          <p:cNvPicPr>
            <a:picLocks noGrp="1" noChangeAspect="1"/>
          </p:cNvPicPr>
          <p:nvPr>
            <p:ph idx="1"/>
          </p:nvPr>
        </p:nvPicPr>
        <p:blipFill>
          <a:blip r:embed="rId2"/>
          <a:stretch>
            <a:fillRect/>
          </a:stretch>
        </p:blipFill>
        <p:spPr>
          <a:xfrm>
            <a:off x="327377" y="1469829"/>
            <a:ext cx="7617714" cy="1776849"/>
          </a:xfrm>
        </p:spPr>
      </p:pic>
      <p:pic>
        <p:nvPicPr>
          <p:cNvPr id="5" name="Picture 5">
            <a:extLst>
              <a:ext uri="{FF2B5EF4-FFF2-40B4-BE49-F238E27FC236}">
                <a16:creationId xmlns:a16="http://schemas.microsoft.com/office/drawing/2014/main" id="{CD9FCE13-F514-87ED-2A08-46F68D8BDD3D}"/>
              </a:ext>
            </a:extLst>
          </p:cNvPr>
          <p:cNvPicPr>
            <a:picLocks noChangeAspect="1"/>
          </p:cNvPicPr>
          <p:nvPr/>
        </p:nvPicPr>
        <p:blipFill>
          <a:blip r:embed="rId3"/>
          <a:stretch>
            <a:fillRect/>
          </a:stretch>
        </p:blipFill>
        <p:spPr>
          <a:xfrm>
            <a:off x="5142265" y="3423356"/>
            <a:ext cx="2740025" cy="1182511"/>
          </a:xfrm>
          <a:prstGeom prst="rect">
            <a:avLst/>
          </a:prstGeom>
        </p:spPr>
      </p:pic>
      <p:pic>
        <p:nvPicPr>
          <p:cNvPr id="6" name="Picture 6" descr="Diagram&#10;&#10;Description automatically generated">
            <a:extLst>
              <a:ext uri="{FF2B5EF4-FFF2-40B4-BE49-F238E27FC236}">
                <a16:creationId xmlns:a16="http://schemas.microsoft.com/office/drawing/2014/main" id="{DF0E91EF-15D7-BA46-D7CD-80717E9CBF1C}"/>
              </a:ext>
            </a:extLst>
          </p:cNvPr>
          <p:cNvPicPr>
            <a:picLocks noChangeAspect="1"/>
          </p:cNvPicPr>
          <p:nvPr/>
        </p:nvPicPr>
        <p:blipFill>
          <a:blip r:embed="rId4"/>
          <a:stretch>
            <a:fillRect/>
          </a:stretch>
        </p:blipFill>
        <p:spPr>
          <a:xfrm>
            <a:off x="251178" y="3246633"/>
            <a:ext cx="3942644" cy="2791844"/>
          </a:xfrm>
          <a:prstGeom prst="rect">
            <a:avLst/>
          </a:prstGeom>
        </p:spPr>
      </p:pic>
    </p:spTree>
    <p:extLst>
      <p:ext uri="{BB962C8B-B14F-4D97-AF65-F5344CB8AC3E}">
        <p14:creationId xmlns:p14="http://schemas.microsoft.com/office/powerpoint/2010/main" val="219077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6D474-FF9F-2006-02CA-0E9A7173F164}"/>
              </a:ext>
            </a:extLst>
          </p:cNvPr>
          <p:cNvSpPr>
            <a:spLocks noGrp="1"/>
          </p:cNvSpPr>
          <p:nvPr>
            <p:ph type="title"/>
          </p:nvPr>
        </p:nvSpPr>
        <p:spPr>
          <a:xfrm>
            <a:off x="1494210" y="251790"/>
            <a:ext cx="5563561" cy="695024"/>
          </a:xfrm>
        </p:spPr>
        <p:txBody>
          <a:bodyPr>
            <a:noAutofit/>
          </a:bodyPr>
          <a:lstStyle/>
          <a:p>
            <a:r>
              <a:rPr lang="en-US" sz="4000" b="1">
                <a:latin typeface="Comic Sans MS"/>
              </a:rPr>
              <a:t>Zones of Regulation</a:t>
            </a:r>
          </a:p>
        </p:txBody>
      </p:sp>
      <p:pic>
        <p:nvPicPr>
          <p:cNvPr id="4" name="Picture 4">
            <a:extLst>
              <a:ext uri="{FF2B5EF4-FFF2-40B4-BE49-F238E27FC236}">
                <a16:creationId xmlns:a16="http://schemas.microsoft.com/office/drawing/2014/main" id="{CA9B339C-A543-E81F-B96D-76F957CFB878}"/>
              </a:ext>
            </a:extLst>
          </p:cNvPr>
          <p:cNvPicPr>
            <a:picLocks noChangeAspect="1"/>
          </p:cNvPicPr>
          <p:nvPr/>
        </p:nvPicPr>
        <p:blipFill>
          <a:blip r:embed="rId2"/>
          <a:stretch>
            <a:fillRect/>
          </a:stretch>
        </p:blipFill>
        <p:spPr>
          <a:xfrm>
            <a:off x="692319" y="1347644"/>
            <a:ext cx="6983155" cy="4927930"/>
          </a:xfrm>
          <a:prstGeom prst="rect">
            <a:avLst/>
          </a:prstGeom>
        </p:spPr>
      </p:pic>
    </p:spTree>
    <p:extLst>
      <p:ext uri="{BB962C8B-B14F-4D97-AF65-F5344CB8AC3E}">
        <p14:creationId xmlns:p14="http://schemas.microsoft.com/office/powerpoint/2010/main" val="3441055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4" descr="A close up of a sign&#10;&#10;Description automatically generated">
            <a:extLst>
              <a:ext uri="{FF2B5EF4-FFF2-40B4-BE49-F238E27FC236}">
                <a16:creationId xmlns:a16="http://schemas.microsoft.com/office/drawing/2014/main" id="{A68ADCB2-8BE5-4062-8123-9E202D0C5399}"/>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703513" y="646113"/>
            <a:ext cx="6238875" cy="5565775"/>
          </a:xfrm>
        </p:spPr>
      </p:pic>
      <p:sp>
        <p:nvSpPr>
          <p:cNvPr id="16387" name="Text Placeholder 5">
            <a:extLst>
              <a:ext uri="{FF2B5EF4-FFF2-40B4-BE49-F238E27FC236}">
                <a16:creationId xmlns:a16="http://schemas.microsoft.com/office/drawing/2014/main" id="{16221BA3-73CB-4D2D-971B-A16501ACEAB2}"/>
              </a:ext>
            </a:extLst>
          </p:cNvPr>
          <p:cNvSpPr txBox="1">
            <a:spLocks/>
          </p:cNvSpPr>
          <p:nvPr/>
        </p:nvSpPr>
        <p:spPr bwMode="auto">
          <a:xfrm>
            <a:off x="319088" y="1520825"/>
            <a:ext cx="2025650"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pPr>
            <a:endParaRPr lang="en-GB" altLang="en-US" sz="2800" dirty="0">
              <a:latin typeface="Comic Sans MS" panose="030F0702030302020204" pitchFamily="66" charset="0"/>
            </a:endParaRPr>
          </a:p>
        </p:txBody>
      </p:sp>
      <p:pic>
        <p:nvPicPr>
          <p:cNvPr id="16388" name="Picture 2">
            <a:extLst>
              <a:ext uri="{FF2B5EF4-FFF2-40B4-BE49-F238E27FC236}">
                <a16:creationId xmlns:a16="http://schemas.microsoft.com/office/drawing/2014/main" id="{EA75C4A0-2F34-4796-88E1-6C0042333C3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520824"/>
            <a:ext cx="1440160" cy="293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1">
            <a:extLst>
              <a:ext uri="{FF2B5EF4-FFF2-40B4-BE49-F238E27FC236}">
                <a16:creationId xmlns:a16="http://schemas.microsoft.com/office/drawing/2014/main" id="{BA29FBA3-E690-4C67-B044-09FE60ABE052}"/>
              </a:ext>
            </a:extLst>
          </p:cNvPr>
          <p:cNvSpPr txBox="1">
            <a:spLocks noChangeArrowheads="1"/>
          </p:cNvSpPr>
          <p:nvPr/>
        </p:nvSpPr>
        <p:spPr bwMode="auto">
          <a:xfrm>
            <a:off x="9526" y="369370"/>
            <a:ext cx="8932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3600" dirty="0">
                <a:latin typeface="Comic Sans MS" panose="030F0702030302020204" pitchFamily="66" charset="0"/>
              </a:rPr>
              <a:t>Trick Box:</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9D2A99F-F807-4632-B047-CF15F0BD39A4}"/>
              </a:ext>
            </a:extLst>
          </p:cNvPr>
          <p:cNvSpPr txBox="1">
            <a:spLocks/>
          </p:cNvSpPr>
          <p:nvPr/>
        </p:nvSpPr>
        <p:spPr bwMode="auto">
          <a:xfrm>
            <a:off x="256873" y="257926"/>
            <a:ext cx="8396897" cy="5976664"/>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FontTx/>
              <a:buNone/>
              <a:defRPr/>
            </a:pPr>
            <a:r>
              <a:rPr lang="en-GB" altLang="en-US" sz="3000" kern="0" dirty="0">
                <a:latin typeface="Comic Sans MS" panose="030F0902030302020204" pitchFamily="66" charset="0"/>
              </a:rPr>
              <a:t> </a:t>
            </a:r>
            <a:r>
              <a:rPr lang="en-GB" altLang="en-US" sz="4000" kern="0" dirty="0">
                <a:latin typeface="Comic Sans MS" panose="030F0902030302020204" pitchFamily="66" charset="0"/>
              </a:rPr>
              <a:t>Rewards </a:t>
            </a:r>
          </a:p>
          <a:p>
            <a:pPr marL="0" indent="0" algn="ctr" eaLnBrk="1" hangingPunct="1">
              <a:buFontTx/>
              <a:buNone/>
              <a:defRPr/>
            </a:pPr>
            <a:r>
              <a:rPr lang="en-GB" altLang="en-US" sz="2400" kern="0" dirty="0">
                <a:latin typeface="Comic Sans MS" panose="030F0902030302020204" pitchFamily="66" charset="0"/>
              </a:rPr>
              <a:t>Praise/ stickers/ Dojos</a:t>
            </a:r>
          </a:p>
          <a:p>
            <a:pPr marL="0" indent="0" algn="ctr" eaLnBrk="1" hangingPunct="1">
              <a:buNone/>
              <a:defRPr/>
            </a:pPr>
            <a:r>
              <a:rPr lang="en-GB" altLang="en-US" sz="2400" kern="0" dirty="0">
                <a:latin typeface="Comic Sans MS" panose="030F0902030302020204" pitchFamily="66" charset="0"/>
              </a:rPr>
              <a:t>Golden Awards</a:t>
            </a:r>
          </a:p>
          <a:p>
            <a:pPr marL="0" indent="0" algn="ctr" eaLnBrk="1" hangingPunct="1">
              <a:buNone/>
              <a:defRPr/>
            </a:pPr>
            <a:r>
              <a:rPr lang="en-GB" altLang="en-US" sz="2400" kern="0" dirty="0">
                <a:latin typeface="Comic Sans MS" panose="030F0902030302020204" pitchFamily="66" charset="0"/>
              </a:rPr>
              <a:t>Golden Values Time</a:t>
            </a:r>
          </a:p>
          <a:p>
            <a:pPr marL="0" indent="0" algn="ctr" eaLnBrk="1" hangingPunct="1">
              <a:buNone/>
              <a:defRPr/>
            </a:pPr>
            <a:r>
              <a:rPr lang="en-GB" altLang="en-US" sz="2400" kern="0" dirty="0">
                <a:latin typeface="Comic Sans MS" panose="030F0902030302020204" pitchFamily="66" charset="0"/>
              </a:rPr>
              <a:t>Handwriting Heroes</a:t>
            </a:r>
          </a:p>
          <a:p>
            <a:pPr marL="0" indent="0" algn="ctr" eaLnBrk="1" hangingPunct="1">
              <a:buNone/>
              <a:defRPr/>
            </a:pPr>
            <a:endParaRPr lang="en-GB" altLang="en-US" sz="2400" kern="0" dirty="0">
              <a:latin typeface="Comic Sans MS" panose="030F0902030302020204" pitchFamily="66" charset="0"/>
            </a:endParaRPr>
          </a:p>
          <a:p>
            <a:pPr marL="0" indent="0" algn="ctr" eaLnBrk="1" hangingPunct="1">
              <a:buNone/>
              <a:defRPr/>
            </a:pPr>
            <a:endParaRPr lang="en-GB" altLang="en-US" sz="3000" kern="0" dirty="0">
              <a:latin typeface="Comic Sans MS" panose="030F0902030302020204" pitchFamily="66" charset="0"/>
            </a:endParaRPr>
          </a:p>
          <a:p>
            <a:pPr marL="0" indent="0" algn="ctr" eaLnBrk="1" hangingPunct="1">
              <a:buNone/>
              <a:defRPr/>
            </a:pPr>
            <a:endParaRPr lang="en-GB" altLang="en-US" sz="3000" kern="0" dirty="0">
              <a:latin typeface="Comic Sans MS" panose="030F0902030302020204" pitchFamily="66" charset="0"/>
            </a:endParaRPr>
          </a:p>
          <a:p>
            <a:pPr marL="0" indent="0" algn="ctr" eaLnBrk="1" hangingPunct="1">
              <a:buNone/>
              <a:defRPr/>
            </a:pPr>
            <a:endParaRPr lang="en-GB" altLang="en-US" sz="3000" kern="0" dirty="0">
              <a:latin typeface="Comic Sans MS" panose="030F0902030302020204" pitchFamily="66" charset="0"/>
            </a:endParaRPr>
          </a:p>
          <a:p>
            <a:pPr marL="0" indent="0" algn="ctr" eaLnBrk="1" hangingPunct="1">
              <a:buNone/>
              <a:defRPr/>
            </a:pPr>
            <a:endParaRPr lang="en-GB" altLang="en-US" sz="3000" kern="0" dirty="0">
              <a:latin typeface="Comic Sans MS" panose="030F0902030302020204" pitchFamily="66" charset="0"/>
            </a:endParaRPr>
          </a:p>
          <a:p>
            <a:pPr marL="0" indent="0" algn="ctr" eaLnBrk="1" hangingPunct="1">
              <a:buNone/>
              <a:defRPr/>
            </a:pPr>
            <a:endParaRPr lang="en-GB" altLang="en-US" sz="3000" kern="0" dirty="0">
              <a:latin typeface="Comic Sans MS" panose="030F0902030302020204" pitchFamily="66" charset="0"/>
            </a:endParaRPr>
          </a:p>
          <a:p>
            <a:pPr marL="0" indent="0" algn="ctr" eaLnBrk="1" hangingPunct="1">
              <a:buNone/>
              <a:defRPr/>
            </a:pPr>
            <a:r>
              <a:rPr lang="en-GB" altLang="en-US" sz="2400" kern="0" dirty="0">
                <a:latin typeface="Comic Sans MS" panose="030F0902030302020204" pitchFamily="66" charset="0"/>
              </a:rPr>
              <a:t>Class rewards-Wow (treat) box, secret student</a:t>
            </a:r>
          </a:p>
          <a:p>
            <a:pPr marL="0" indent="0" algn="ctr" eaLnBrk="1" hangingPunct="1">
              <a:buNone/>
              <a:defRPr/>
            </a:pPr>
            <a:endParaRPr lang="en-GB" altLang="en-US" sz="3000" kern="0" dirty="0">
              <a:latin typeface="Comic Sans MS" panose="030F0902030302020204" pitchFamily="66" charset="0"/>
            </a:endParaRPr>
          </a:p>
          <a:p>
            <a:pPr marL="0" indent="0" eaLnBrk="1" hangingPunct="1">
              <a:buFontTx/>
              <a:buNone/>
              <a:defRPr/>
            </a:pPr>
            <a:endParaRPr lang="en-GB" altLang="en-US" sz="2400" kern="0" dirty="0"/>
          </a:p>
        </p:txBody>
      </p:sp>
      <p:pic>
        <p:nvPicPr>
          <p:cNvPr id="3" name="Picture 2">
            <a:extLst>
              <a:ext uri="{FF2B5EF4-FFF2-40B4-BE49-F238E27FC236}">
                <a16:creationId xmlns:a16="http://schemas.microsoft.com/office/drawing/2014/main" id="{6D5659E8-38C9-4341-B731-E4FA2B43A338}"/>
              </a:ext>
            </a:extLst>
          </p:cNvPr>
          <p:cNvPicPr>
            <a:picLocks noChangeAspect="1"/>
          </p:cNvPicPr>
          <p:nvPr/>
        </p:nvPicPr>
        <p:blipFill>
          <a:blip r:embed="rId3"/>
          <a:stretch>
            <a:fillRect/>
          </a:stretch>
        </p:blipFill>
        <p:spPr>
          <a:xfrm>
            <a:off x="490230" y="1490455"/>
            <a:ext cx="1628145" cy="1584176"/>
          </a:xfrm>
          <a:prstGeom prst="rect">
            <a:avLst/>
          </a:prstGeom>
        </p:spPr>
      </p:pic>
      <p:pic>
        <p:nvPicPr>
          <p:cNvPr id="2" name="Picture 1">
            <a:extLst>
              <a:ext uri="{FF2B5EF4-FFF2-40B4-BE49-F238E27FC236}">
                <a16:creationId xmlns:a16="http://schemas.microsoft.com/office/drawing/2014/main" id="{7B343368-5EB9-4B80-B11E-DF2A3065566A}"/>
              </a:ext>
            </a:extLst>
          </p:cNvPr>
          <p:cNvPicPr>
            <a:picLocks noChangeAspect="1"/>
          </p:cNvPicPr>
          <p:nvPr/>
        </p:nvPicPr>
        <p:blipFill>
          <a:blip r:embed="rId4"/>
          <a:stretch>
            <a:fillRect/>
          </a:stretch>
        </p:blipFill>
        <p:spPr>
          <a:xfrm rot="16200000">
            <a:off x="3413231" y="2283513"/>
            <a:ext cx="2389546" cy="3528392"/>
          </a:xfrm>
          <a:prstGeom prst="rect">
            <a:avLst/>
          </a:prstGeom>
        </p:spPr>
      </p:pic>
      <p:pic>
        <p:nvPicPr>
          <p:cNvPr id="6" name="Picture 5">
            <a:extLst>
              <a:ext uri="{FF2B5EF4-FFF2-40B4-BE49-F238E27FC236}">
                <a16:creationId xmlns:a16="http://schemas.microsoft.com/office/drawing/2014/main" id="{1E6F6DF6-476F-4FFE-96DD-0B1903751C1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1541" y="620688"/>
            <a:ext cx="1320309"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7E926899-8989-4C85-A84A-7975BD189D7A}"/>
              </a:ext>
            </a:extLst>
          </p:cNvPr>
          <p:cNvSpPr>
            <a:spLocks noGrp="1" noChangeArrowheads="1"/>
          </p:cNvSpPr>
          <p:nvPr>
            <p:ph idx="1"/>
          </p:nvPr>
        </p:nvSpPr>
        <p:spPr>
          <a:xfrm>
            <a:off x="468313" y="549275"/>
            <a:ext cx="7886700" cy="1079500"/>
          </a:xfrm>
        </p:spPr>
        <p:txBody>
          <a:bodyPr/>
          <a:lstStyle/>
          <a:p>
            <a:pPr algn="ctr" eaLnBrk="1" hangingPunct="1">
              <a:lnSpc>
                <a:spcPct val="80000"/>
              </a:lnSpc>
              <a:buFontTx/>
              <a:buNone/>
            </a:pPr>
            <a:r>
              <a:rPr lang="en-GB" altLang="en-US" sz="4000" b="1">
                <a:latin typeface="Comic Sans MS" panose="030F0702030302020204" pitchFamily="66" charset="0"/>
              </a:rPr>
              <a:t>Communication</a:t>
            </a:r>
            <a:endParaRPr lang="en-GB" altLang="en-US" sz="4000">
              <a:latin typeface="Comic Sans MS" panose="030F0702030302020204" pitchFamily="66" charset="0"/>
            </a:endParaRPr>
          </a:p>
        </p:txBody>
      </p:sp>
      <p:pic>
        <p:nvPicPr>
          <p:cNvPr id="22531" name="Picture 6">
            <a:extLst>
              <a:ext uri="{FF2B5EF4-FFF2-40B4-BE49-F238E27FC236}">
                <a16:creationId xmlns:a16="http://schemas.microsoft.com/office/drawing/2014/main" id="{58E5E473-09E1-4265-8D9E-9C11352C5B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7625" y="5084763"/>
            <a:ext cx="1152525"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3">
            <a:extLst>
              <a:ext uri="{FF2B5EF4-FFF2-40B4-BE49-F238E27FC236}">
                <a16:creationId xmlns:a16="http://schemas.microsoft.com/office/drawing/2014/main" id="{31DDF223-7773-4B3C-9744-538581C2152B}"/>
              </a:ext>
            </a:extLst>
          </p:cNvPr>
          <p:cNvSpPr txBox="1">
            <a:spLocks noChangeArrowheads="1"/>
          </p:cNvSpPr>
          <p:nvPr/>
        </p:nvSpPr>
        <p:spPr bwMode="auto">
          <a:xfrm>
            <a:off x="468313" y="54927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buFontTx/>
              <a:buNone/>
            </a:pPr>
            <a:r>
              <a:rPr lang="en-GB" altLang="en-US" sz="4000" b="1">
                <a:latin typeface="Comic Sans MS" panose="030F0702030302020204" pitchFamily="66" charset="0"/>
              </a:rPr>
              <a:t>Communication</a:t>
            </a:r>
            <a:endParaRPr lang="en-GB" altLang="en-US" sz="4000">
              <a:latin typeface="Comic Sans MS" panose="030F0702030302020204" pitchFamily="66" charset="0"/>
            </a:endParaRPr>
          </a:p>
        </p:txBody>
      </p:sp>
      <p:sp>
        <p:nvSpPr>
          <p:cNvPr id="22533" name="Rectangle 3">
            <a:extLst>
              <a:ext uri="{FF2B5EF4-FFF2-40B4-BE49-F238E27FC236}">
                <a16:creationId xmlns:a16="http://schemas.microsoft.com/office/drawing/2014/main" id="{B977FBF4-04A7-42CC-865A-E00E19685530}"/>
              </a:ext>
            </a:extLst>
          </p:cNvPr>
          <p:cNvSpPr txBox="1">
            <a:spLocks noChangeArrowheads="1"/>
          </p:cNvSpPr>
          <p:nvPr/>
        </p:nvSpPr>
        <p:spPr bwMode="auto">
          <a:xfrm>
            <a:off x="413232" y="1323578"/>
            <a:ext cx="8384232" cy="330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80000"/>
              </a:lnSpc>
            </a:pPr>
            <a:r>
              <a:rPr lang="en-GB" altLang="en-US" sz="3000" dirty="0">
                <a:latin typeface="Comic Sans MS" panose="030F0702030302020204" pitchFamily="66" charset="0"/>
              </a:rPr>
              <a:t>Dojos</a:t>
            </a:r>
          </a:p>
          <a:p>
            <a:pPr>
              <a:lnSpc>
                <a:spcPct val="80000"/>
              </a:lnSpc>
            </a:pPr>
            <a:r>
              <a:rPr lang="en-GB" altLang="en-US" sz="2800" dirty="0">
                <a:latin typeface="Comic Sans MS" panose="030F0702030302020204" pitchFamily="66" charset="0"/>
              </a:rPr>
              <a:t>Newsletters- Headteachers/year group</a:t>
            </a:r>
          </a:p>
          <a:p>
            <a:pPr>
              <a:lnSpc>
                <a:spcPct val="80000"/>
              </a:lnSpc>
            </a:pPr>
            <a:r>
              <a:rPr lang="en-GB" altLang="en-US" sz="2800" dirty="0">
                <a:latin typeface="Comic Sans MS" panose="030F0702030302020204" pitchFamily="66" charset="0"/>
              </a:rPr>
              <a:t>Written messages at classroom door</a:t>
            </a:r>
          </a:p>
          <a:p>
            <a:pPr>
              <a:lnSpc>
                <a:spcPct val="80000"/>
              </a:lnSpc>
            </a:pPr>
            <a:r>
              <a:rPr lang="en-GB" altLang="en-US" sz="2800" dirty="0">
                <a:latin typeface="Comic Sans MS" panose="030F0702030302020204" pitchFamily="66" charset="0"/>
              </a:rPr>
              <a:t>Quick chat by the door after school.</a:t>
            </a:r>
          </a:p>
          <a:p>
            <a:pPr>
              <a:lnSpc>
                <a:spcPct val="80000"/>
              </a:lnSpc>
            </a:pPr>
            <a:r>
              <a:rPr lang="en-GB" altLang="en-US" sz="2800" dirty="0">
                <a:latin typeface="Comic Sans MS" panose="030F0702030302020204" pitchFamily="66" charset="0"/>
              </a:rPr>
              <a:t>For a longer chat- please phone the office to</a:t>
            </a:r>
          </a:p>
          <a:p>
            <a:pPr eaLnBrk="1" hangingPunct="1">
              <a:lnSpc>
                <a:spcPct val="80000"/>
              </a:lnSpc>
              <a:buFontTx/>
              <a:buNone/>
            </a:pPr>
            <a:r>
              <a:rPr lang="en-GB" altLang="en-US" sz="2800" dirty="0">
                <a:latin typeface="Comic Sans MS" panose="030F0702030302020204" pitchFamily="66" charset="0"/>
              </a:rPr>
              <a:t>make an appointment.</a:t>
            </a:r>
          </a:p>
          <a:p>
            <a:pPr>
              <a:lnSpc>
                <a:spcPct val="80000"/>
              </a:lnSpc>
            </a:pPr>
            <a:r>
              <a:rPr lang="en-GB" altLang="en-US" sz="2800" dirty="0">
                <a:latin typeface="Comic Sans MS" panose="030F0702030302020204" pitchFamily="66" charset="0"/>
              </a:rPr>
              <a:t>Parent’s Evenings</a:t>
            </a:r>
          </a:p>
          <a:p>
            <a:pPr algn="ctr" eaLnBrk="1" hangingPunct="1">
              <a:lnSpc>
                <a:spcPct val="80000"/>
              </a:lnSpc>
              <a:buFontTx/>
              <a:buNone/>
            </a:pPr>
            <a:r>
              <a:rPr lang="en-GB" altLang="en-US" sz="3000" dirty="0">
                <a:latin typeface="Comic Sans MS" panose="030F0702030302020204" pitchFamily="66" charset="0"/>
              </a:rPr>
              <a:t> </a:t>
            </a:r>
          </a:p>
        </p:txBody>
      </p:sp>
      <p:sp>
        <p:nvSpPr>
          <p:cNvPr id="6" name="Rectangle 3">
            <a:extLst>
              <a:ext uri="{FF2B5EF4-FFF2-40B4-BE49-F238E27FC236}">
                <a16:creationId xmlns:a16="http://schemas.microsoft.com/office/drawing/2014/main" id="{F5A2AB1F-C089-4C88-A946-2572FB66DB7E}"/>
              </a:ext>
            </a:extLst>
          </p:cNvPr>
          <p:cNvSpPr txBox="1">
            <a:spLocks noChangeArrowheads="1"/>
          </p:cNvSpPr>
          <p:nvPr/>
        </p:nvSpPr>
        <p:spPr bwMode="auto">
          <a:xfrm>
            <a:off x="323850" y="4659709"/>
            <a:ext cx="7886700" cy="85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buFontTx/>
              <a:buNone/>
            </a:pPr>
            <a:r>
              <a:rPr lang="en-GB" altLang="en-US" sz="3000" dirty="0">
                <a:latin typeface="Comic Sans MS" panose="030F0702030302020204" pitchFamily="66" charset="0"/>
              </a:rPr>
              <a:t>Thank you for your continued support!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4B0E7-80F6-48ED-B953-9C8532750B5D}"/>
              </a:ext>
            </a:extLst>
          </p:cNvPr>
          <p:cNvSpPr>
            <a:spLocks noGrp="1"/>
          </p:cNvSpPr>
          <p:nvPr>
            <p:ph type="title"/>
          </p:nvPr>
        </p:nvSpPr>
        <p:spPr>
          <a:xfrm>
            <a:off x="2755638" y="184298"/>
            <a:ext cx="4214965" cy="531808"/>
          </a:xfrm>
        </p:spPr>
        <p:txBody>
          <a:bodyPr>
            <a:normAutofit fontScale="90000"/>
          </a:bodyPr>
          <a:lstStyle/>
          <a:p>
            <a:r>
              <a:rPr lang="en-GB">
                <a:solidFill>
                  <a:schemeClr val="tx1"/>
                </a:solidFill>
                <a:latin typeface="Comic Sans MS" panose="030F0702030302020204" pitchFamily="66" charset="0"/>
              </a:rPr>
              <a:t>Key Dates</a:t>
            </a:r>
            <a:br>
              <a:rPr lang="en-GB">
                <a:solidFill>
                  <a:schemeClr val="tx1"/>
                </a:solidFill>
                <a:latin typeface="Comic Sans MS" panose="030F0702030302020204" pitchFamily="66" charset="0"/>
              </a:rPr>
            </a:br>
            <a:endParaRPr lang="en-GB">
              <a:solidFill>
                <a:schemeClr val="tx1"/>
              </a:solidFill>
              <a:latin typeface="Comic Sans MS" panose="030F0702030302020204" pitchFamily="66" charset="0"/>
            </a:endParaRPr>
          </a:p>
        </p:txBody>
      </p:sp>
      <p:pic>
        <p:nvPicPr>
          <p:cNvPr id="5" name="Picture 4">
            <a:extLst>
              <a:ext uri="{FF2B5EF4-FFF2-40B4-BE49-F238E27FC236}">
                <a16:creationId xmlns:a16="http://schemas.microsoft.com/office/drawing/2014/main" id="{EE5D2EBC-7750-4104-9EE2-AFFA2E84C4A4}"/>
              </a:ext>
            </a:extLst>
          </p:cNvPr>
          <p:cNvPicPr>
            <a:picLocks noChangeAspect="1"/>
          </p:cNvPicPr>
          <p:nvPr/>
        </p:nvPicPr>
        <p:blipFill>
          <a:blip r:embed="rId2"/>
          <a:stretch>
            <a:fillRect/>
          </a:stretch>
        </p:blipFill>
        <p:spPr>
          <a:xfrm>
            <a:off x="7199856" y="717300"/>
            <a:ext cx="1666457" cy="1239361"/>
          </a:xfrm>
          <a:prstGeom prst="rect">
            <a:avLst/>
          </a:prstGeom>
        </p:spPr>
      </p:pic>
      <p:pic>
        <p:nvPicPr>
          <p:cNvPr id="6" name="Picture 6">
            <a:extLst>
              <a:ext uri="{FF2B5EF4-FFF2-40B4-BE49-F238E27FC236}">
                <a16:creationId xmlns:a16="http://schemas.microsoft.com/office/drawing/2014/main" id="{EF902831-7249-490B-A08C-E59D8F7BB5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7631" y="2255907"/>
            <a:ext cx="1152525"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D9478E33-2CF9-E004-3500-09BC5E33D658}"/>
              </a:ext>
            </a:extLst>
          </p:cNvPr>
          <p:cNvGraphicFramePr>
            <a:graphicFrameLocks noGrp="1"/>
          </p:cNvGraphicFramePr>
          <p:nvPr>
            <p:extLst>
              <p:ext uri="{D42A27DB-BD31-4B8C-83A1-F6EECF244321}">
                <p14:modId xmlns:p14="http://schemas.microsoft.com/office/powerpoint/2010/main" val="1304273881"/>
              </p:ext>
            </p:extLst>
          </p:nvPr>
        </p:nvGraphicFramePr>
        <p:xfrm>
          <a:off x="505046" y="1010093"/>
          <a:ext cx="6504981" cy="4135400"/>
        </p:xfrm>
        <a:graphic>
          <a:graphicData uri="http://schemas.openxmlformats.org/drawingml/2006/table">
            <a:tbl>
              <a:tblPr firstRow="1" firstCol="1" bandRow="1">
                <a:tableStyleId>{5C22544A-7EE6-4342-B048-85BDC9FD1C3A}</a:tableStyleId>
              </a:tblPr>
              <a:tblGrid>
                <a:gridCol w="796005">
                  <a:extLst>
                    <a:ext uri="{9D8B030D-6E8A-4147-A177-3AD203B41FA5}">
                      <a16:colId xmlns:a16="http://schemas.microsoft.com/office/drawing/2014/main" val="4159491205"/>
                    </a:ext>
                  </a:extLst>
                </a:gridCol>
                <a:gridCol w="1199854">
                  <a:extLst>
                    <a:ext uri="{9D8B030D-6E8A-4147-A177-3AD203B41FA5}">
                      <a16:colId xmlns:a16="http://schemas.microsoft.com/office/drawing/2014/main" val="270665493"/>
                    </a:ext>
                  </a:extLst>
                </a:gridCol>
                <a:gridCol w="4509122">
                  <a:extLst>
                    <a:ext uri="{9D8B030D-6E8A-4147-A177-3AD203B41FA5}">
                      <a16:colId xmlns:a16="http://schemas.microsoft.com/office/drawing/2014/main" val="1357856124"/>
                    </a:ext>
                  </a:extLst>
                </a:gridCol>
              </a:tblGrid>
              <a:tr h="217081">
                <a:tc>
                  <a:txBody>
                    <a:bodyPr/>
                    <a:lstStyle/>
                    <a:p>
                      <a:pPr>
                        <a:spcAft>
                          <a:spcPts val="0"/>
                        </a:spcAft>
                      </a:pPr>
                      <a:r>
                        <a:rPr lang="en-US" sz="1200" b="0">
                          <a:solidFill>
                            <a:schemeClr val="tx1"/>
                          </a:solidFill>
                          <a:effectLst/>
                          <a:latin typeface="Tahoma"/>
                        </a:rPr>
                        <a:t>21.9.23</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spcAft>
                          <a:spcPts val="0"/>
                        </a:spcAft>
                      </a:pPr>
                      <a:r>
                        <a:rPr lang="en-US" sz="1200" b="0">
                          <a:solidFill>
                            <a:schemeClr val="tx1"/>
                          </a:solidFill>
                          <a:effectLst/>
                          <a:latin typeface="Tahoma"/>
                        </a:rPr>
                        <a:t>All day</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spcAft>
                          <a:spcPts val="0"/>
                        </a:spcAft>
                      </a:pPr>
                      <a:r>
                        <a:rPr lang="en-US" sz="1200" b="0">
                          <a:solidFill>
                            <a:schemeClr val="tx1"/>
                          </a:solidFill>
                          <a:effectLst/>
                          <a:latin typeface="Tahoma"/>
                        </a:rPr>
                        <a:t>Handball taster sessions</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996504543"/>
                  </a:ext>
                </a:extLst>
              </a:tr>
              <a:tr h="217081">
                <a:tc>
                  <a:txBody>
                    <a:bodyPr/>
                    <a:lstStyle/>
                    <a:p>
                      <a:pPr>
                        <a:spcAft>
                          <a:spcPts val="0"/>
                        </a:spcAft>
                      </a:pPr>
                      <a:r>
                        <a:rPr lang="en-US" sz="1200" b="0">
                          <a:solidFill>
                            <a:schemeClr val="tx1"/>
                          </a:solidFill>
                          <a:effectLst/>
                          <a:latin typeface="Tahoma"/>
                        </a:rPr>
                        <a:t>25.9.23</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spcAft>
                          <a:spcPts val="0"/>
                        </a:spcAft>
                      </a:pPr>
                      <a:r>
                        <a:rPr lang="en-US" sz="1200" b="0">
                          <a:solidFill>
                            <a:schemeClr val="tx1"/>
                          </a:solidFill>
                          <a:effectLst/>
                          <a:latin typeface="Tahoma"/>
                        </a:rPr>
                        <a:t>3.30pm </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spcAft>
                          <a:spcPts val="0"/>
                        </a:spcAft>
                      </a:pPr>
                      <a:r>
                        <a:rPr lang="en-US" sz="1200" b="0">
                          <a:solidFill>
                            <a:schemeClr val="tx1"/>
                          </a:solidFill>
                          <a:effectLst/>
                          <a:latin typeface="Tahoma"/>
                        </a:rPr>
                        <a:t>MTC times tables parent workshop  </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653421020"/>
                  </a:ext>
                </a:extLst>
              </a:tr>
              <a:tr h="217081">
                <a:tc>
                  <a:txBody>
                    <a:bodyPr/>
                    <a:lstStyle/>
                    <a:p>
                      <a:pPr>
                        <a:spcAft>
                          <a:spcPts val="0"/>
                        </a:spcAft>
                      </a:pPr>
                      <a:r>
                        <a:rPr lang="en-US" sz="1200" b="0">
                          <a:solidFill>
                            <a:schemeClr val="tx1"/>
                          </a:solidFill>
                          <a:effectLst/>
                          <a:latin typeface="Tahoma"/>
                        </a:rPr>
                        <a:t>27.9.23</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spcAft>
                          <a:spcPts val="0"/>
                        </a:spcAft>
                      </a:pPr>
                      <a:r>
                        <a:rPr lang="en-US" sz="1200" b="0">
                          <a:solidFill>
                            <a:schemeClr val="tx1"/>
                          </a:solidFill>
                          <a:effectLst/>
                          <a:latin typeface="Tahoma"/>
                        </a:rPr>
                        <a:t>330pm </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spcAft>
                          <a:spcPts val="0"/>
                        </a:spcAft>
                      </a:pPr>
                      <a:r>
                        <a:rPr lang="en-US" sz="1200" b="0">
                          <a:solidFill>
                            <a:schemeClr val="tx1"/>
                          </a:solidFill>
                          <a:effectLst/>
                          <a:latin typeface="Tahoma"/>
                        </a:rPr>
                        <a:t>KS2 SATs parent workshop  </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936082257"/>
                  </a:ext>
                </a:extLst>
              </a:tr>
              <a:tr h="434163">
                <a:tc>
                  <a:txBody>
                    <a:bodyPr/>
                    <a:lstStyle/>
                    <a:p>
                      <a:pPr>
                        <a:spcAft>
                          <a:spcPts val="0"/>
                        </a:spcAft>
                      </a:pPr>
                      <a:r>
                        <a:rPr lang="en-US" sz="1200" b="0">
                          <a:solidFill>
                            <a:schemeClr val="tx1"/>
                          </a:solidFill>
                          <a:effectLst/>
                          <a:latin typeface="Tahoma"/>
                        </a:rPr>
                        <a:t>28.9.23</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spcAft>
                          <a:spcPts val="0"/>
                        </a:spcAft>
                      </a:pPr>
                      <a:r>
                        <a:rPr lang="en-US" sz="1200" b="0">
                          <a:solidFill>
                            <a:schemeClr val="tx1"/>
                          </a:solidFill>
                          <a:effectLst/>
                          <a:latin typeface="Tahoma"/>
                        </a:rPr>
                        <a:t>2.15pm</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spcAft>
                          <a:spcPts val="0"/>
                        </a:spcAft>
                      </a:pPr>
                      <a:r>
                        <a:rPr lang="en-US" sz="1200" b="0">
                          <a:solidFill>
                            <a:schemeClr val="tx1"/>
                          </a:solidFill>
                          <a:effectLst/>
                          <a:latin typeface="Tahoma"/>
                        </a:rPr>
                        <a:t>EYFS phonics</a:t>
                      </a:r>
                    </a:p>
                    <a:p>
                      <a:pPr lvl="0">
                        <a:spcAft>
                          <a:spcPts val="0"/>
                        </a:spcAft>
                        <a:buNone/>
                      </a:pPr>
                      <a:r>
                        <a:rPr lang="en-US" sz="1200" b="0">
                          <a:solidFill>
                            <a:schemeClr val="tx1"/>
                          </a:solidFill>
                          <a:effectLst/>
                          <a:latin typeface="Tahoma"/>
                        </a:rPr>
                        <a:t>Year 1 phonics screening workshop </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129790155"/>
                  </a:ext>
                </a:extLst>
              </a:tr>
              <a:tr h="217081">
                <a:tc>
                  <a:txBody>
                    <a:bodyPr/>
                    <a:lstStyle/>
                    <a:p>
                      <a:pPr>
                        <a:spcAft>
                          <a:spcPts val="0"/>
                        </a:spcAft>
                      </a:pPr>
                      <a:r>
                        <a:rPr lang="en-US" sz="1200" b="0">
                          <a:solidFill>
                            <a:schemeClr val="tx1"/>
                          </a:solidFill>
                          <a:effectLst/>
                          <a:latin typeface="Tahoma"/>
                        </a:rPr>
                        <a:t>29.9.23</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spcAft>
                          <a:spcPts val="0"/>
                        </a:spcAft>
                      </a:pPr>
                      <a:r>
                        <a:rPr lang="en-US" sz="1200" b="0" dirty="0">
                          <a:solidFill>
                            <a:schemeClr val="tx1"/>
                          </a:solidFill>
                          <a:effectLst/>
                          <a:latin typeface="Tahoma"/>
                        </a:rPr>
                        <a:t>2.30pm</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spcAft>
                          <a:spcPts val="0"/>
                        </a:spcAft>
                      </a:pPr>
                      <a:r>
                        <a:rPr lang="en-US" sz="1200" b="0">
                          <a:solidFill>
                            <a:schemeClr val="tx1"/>
                          </a:solidFill>
                          <a:effectLst/>
                          <a:latin typeface="Tahoma"/>
                        </a:rPr>
                        <a:t>Grandparent’s Day</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061112049"/>
                  </a:ext>
                </a:extLst>
              </a:tr>
              <a:tr h="651245">
                <a:tc>
                  <a:txBody>
                    <a:bodyPr/>
                    <a:lstStyle/>
                    <a:p>
                      <a:pPr>
                        <a:spcAft>
                          <a:spcPts val="0"/>
                        </a:spcAft>
                      </a:pPr>
                      <a:r>
                        <a:rPr lang="en-US" sz="1200" b="0">
                          <a:solidFill>
                            <a:schemeClr val="tx1"/>
                          </a:solidFill>
                          <a:effectLst/>
                          <a:latin typeface="Tahoma"/>
                        </a:rPr>
                        <a:t>5.10.23</a:t>
                      </a:r>
                    </a:p>
                  </a:txBody>
                  <a:tcPr marL="68580" marR="68580" marT="0" marB="0">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a:spcAft>
                          <a:spcPts val="0"/>
                        </a:spcAft>
                      </a:pPr>
                      <a:r>
                        <a:rPr lang="en-US" sz="1200" b="0">
                          <a:solidFill>
                            <a:schemeClr val="tx1"/>
                          </a:solidFill>
                          <a:effectLst/>
                          <a:latin typeface="Tahoma"/>
                        </a:rPr>
                        <a:t>Timings TBC </a:t>
                      </a:r>
                    </a:p>
                    <a:p>
                      <a:pPr>
                        <a:spcAft>
                          <a:spcPts val="0"/>
                        </a:spcAft>
                      </a:pPr>
                      <a:r>
                        <a:rPr lang="en-US" sz="1200" b="0">
                          <a:solidFill>
                            <a:schemeClr val="tx1"/>
                          </a:solidFill>
                          <a:effectLst/>
                          <a:latin typeface="Tahoma"/>
                        </a:rPr>
                        <a:t>4-5pm KS1</a:t>
                      </a:r>
                    </a:p>
                    <a:p>
                      <a:pPr>
                        <a:spcAft>
                          <a:spcPts val="0"/>
                        </a:spcAft>
                      </a:pPr>
                      <a:r>
                        <a:rPr lang="en-US" sz="1200" b="0">
                          <a:solidFill>
                            <a:schemeClr val="tx1"/>
                          </a:solidFill>
                          <a:effectLst/>
                          <a:latin typeface="Tahoma"/>
                        </a:rPr>
                        <a:t>530-7pm KS2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a:spcAft>
                          <a:spcPts val="0"/>
                        </a:spcAft>
                      </a:pPr>
                      <a:r>
                        <a:rPr lang="en-US" sz="1200" b="0">
                          <a:solidFill>
                            <a:schemeClr val="tx1"/>
                          </a:solidFill>
                          <a:effectLst/>
                          <a:latin typeface="Tahoma"/>
                        </a:rPr>
                        <a:t>Disco PTFA </a:t>
                      </a:r>
                    </a:p>
                  </a:txBody>
                  <a:tcPr marL="68580" marR="68580" marT="0" marB="0">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124139072"/>
                  </a:ext>
                </a:extLst>
              </a:tr>
              <a:tr h="227935">
                <a:tc>
                  <a:txBody>
                    <a:bodyPr/>
                    <a:lstStyle/>
                    <a:p>
                      <a:pPr>
                        <a:spcAft>
                          <a:spcPts val="0"/>
                        </a:spcAft>
                      </a:pPr>
                      <a:r>
                        <a:rPr lang="en-US" sz="1200" b="0">
                          <a:solidFill>
                            <a:schemeClr val="tx1"/>
                          </a:solidFill>
                          <a:effectLst/>
                          <a:latin typeface="Tahoma"/>
                        </a:rPr>
                        <a:t>6.10.23</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spcAft>
                          <a:spcPts val="0"/>
                        </a:spcAft>
                      </a:pPr>
                      <a:endParaRPr lang="en-US" sz="1100" b="0">
                        <a:solidFill>
                          <a:schemeClr val="tx1"/>
                        </a:solidFill>
                        <a:effectLst/>
                        <a:latin typeface="Tahoma"/>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spcAft>
                          <a:spcPts val="0"/>
                        </a:spcAft>
                      </a:pPr>
                      <a:r>
                        <a:rPr lang="en-US" sz="1200" b="0">
                          <a:solidFill>
                            <a:schemeClr val="tx1"/>
                          </a:solidFill>
                          <a:effectLst/>
                          <a:latin typeface="Tahoma"/>
                        </a:rPr>
                        <a:t>Family Fast Day + Harvest Mass </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462139974"/>
                  </a:ext>
                </a:extLst>
              </a:tr>
              <a:tr h="217081">
                <a:tc>
                  <a:txBody>
                    <a:bodyPr/>
                    <a:lstStyle/>
                    <a:p>
                      <a:pPr>
                        <a:spcAft>
                          <a:spcPts val="0"/>
                        </a:spcAft>
                      </a:pPr>
                      <a:r>
                        <a:rPr lang="en-US" sz="1200" b="0">
                          <a:solidFill>
                            <a:schemeClr val="tx1"/>
                          </a:solidFill>
                          <a:effectLst/>
                          <a:latin typeface="Tahoma"/>
                        </a:rPr>
                        <a:t>7.10.23</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spcAft>
                          <a:spcPts val="0"/>
                        </a:spcAft>
                      </a:pPr>
                      <a:endParaRPr lang="en-US" sz="1100" b="0">
                        <a:solidFill>
                          <a:schemeClr val="tx1"/>
                        </a:solidFill>
                        <a:effectLst/>
                        <a:latin typeface="Tahoma"/>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spcAft>
                          <a:spcPts val="0"/>
                        </a:spcAft>
                      </a:pPr>
                      <a:r>
                        <a:rPr lang="en-US" sz="1200" b="0">
                          <a:solidFill>
                            <a:schemeClr val="tx1"/>
                          </a:solidFill>
                          <a:effectLst/>
                          <a:latin typeface="Tahoma"/>
                        </a:rPr>
                        <a:t>Feast of the Holy Rosary - Mary</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143772260"/>
                  </a:ext>
                </a:extLst>
              </a:tr>
              <a:tr h="217081">
                <a:tc>
                  <a:txBody>
                    <a:bodyPr/>
                    <a:lstStyle/>
                    <a:p>
                      <a:pPr>
                        <a:spcAft>
                          <a:spcPts val="0"/>
                        </a:spcAft>
                      </a:pPr>
                      <a:r>
                        <a:rPr lang="en-US" sz="1200" b="0">
                          <a:solidFill>
                            <a:schemeClr val="tx1"/>
                          </a:solidFill>
                          <a:effectLst/>
                          <a:latin typeface="Tahoma"/>
                        </a:rPr>
                        <a:t>18.10.23</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spcAft>
                          <a:spcPts val="0"/>
                        </a:spcAft>
                      </a:pPr>
                      <a:endParaRPr lang="en-US" sz="1200" b="0">
                        <a:solidFill>
                          <a:schemeClr val="tx1"/>
                        </a:solidFill>
                        <a:effectLst/>
                        <a:latin typeface="Tahoma"/>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spcAft>
                          <a:spcPts val="0"/>
                        </a:spcAft>
                      </a:pPr>
                      <a:r>
                        <a:rPr lang="en-US" sz="1200" b="0">
                          <a:solidFill>
                            <a:schemeClr val="tx1"/>
                          </a:solidFill>
                          <a:effectLst/>
                          <a:latin typeface="Tahoma"/>
                        </a:rPr>
                        <a:t>One million children praying the rosary + flowers for Mary </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705820796"/>
                  </a:ext>
                </a:extLst>
              </a:tr>
              <a:tr h="217081">
                <a:tc>
                  <a:txBody>
                    <a:bodyPr/>
                    <a:lstStyle/>
                    <a:p>
                      <a:pPr>
                        <a:spcAft>
                          <a:spcPts val="0"/>
                        </a:spcAft>
                      </a:pPr>
                      <a:r>
                        <a:rPr lang="en-US" sz="1200" b="0">
                          <a:solidFill>
                            <a:schemeClr val="tx1"/>
                          </a:solidFill>
                          <a:effectLst/>
                          <a:latin typeface="Tahoma"/>
                        </a:rPr>
                        <a:t>10.10.23</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spcAft>
                          <a:spcPts val="0"/>
                        </a:spcAft>
                      </a:pPr>
                      <a:r>
                        <a:rPr lang="en-US" sz="1200" b="0">
                          <a:solidFill>
                            <a:schemeClr val="tx1"/>
                          </a:solidFill>
                          <a:effectLst/>
                          <a:latin typeface="Tahoma"/>
                        </a:rPr>
                        <a:t>6-730pm</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spcAft>
                          <a:spcPts val="0"/>
                        </a:spcAft>
                      </a:pPr>
                      <a:r>
                        <a:rPr lang="en-US" sz="1200" b="0">
                          <a:solidFill>
                            <a:schemeClr val="tx1"/>
                          </a:solidFill>
                          <a:effectLst/>
                          <a:latin typeface="Tahoma"/>
                        </a:rPr>
                        <a:t>Open Evening for prospective new parents  </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388165596"/>
                  </a:ext>
                </a:extLst>
              </a:tr>
              <a:tr h="217081">
                <a:tc>
                  <a:txBody>
                    <a:bodyPr/>
                    <a:lstStyle/>
                    <a:p>
                      <a:pPr>
                        <a:spcAft>
                          <a:spcPts val="0"/>
                        </a:spcAft>
                      </a:pPr>
                      <a:r>
                        <a:rPr lang="en-US" sz="1200" b="0">
                          <a:solidFill>
                            <a:schemeClr val="tx1"/>
                          </a:solidFill>
                          <a:effectLst/>
                          <a:latin typeface="Tahoma"/>
                        </a:rPr>
                        <a:t>17.10.23</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spcAft>
                          <a:spcPts val="0"/>
                        </a:spcAft>
                      </a:pPr>
                      <a:r>
                        <a:rPr lang="en-US" sz="1200" b="0">
                          <a:solidFill>
                            <a:schemeClr val="tx1"/>
                          </a:solidFill>
                          <a:effectLst/>
                          <a:latin typeface="Tahoma"/>
                        </a:rPr>
                        <a:t>All day</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spcAft>
                          <a:spcPts val="0"/>
                        </a:spcAft>
                      </a:pPr>
                      <a:r>
                        <a:rPr lang="en-US" sz="1200" b="0">
                          <a:solidFill>
                            <a:schemeClr val="tx1"/>
                          </a:solidFill>
                          <a:effectLst/>
                          <a:latin typeface="Tahoma"/>
                        </a:rPr>
                        <a:t>Individual photos </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30628007"/>
                  </a:ext>
                </a:extLst>
              </a:tr>
              <a:tr h="434163">
                <a:tc>
                  <a:txBody>
                    <a:bodyPr/>
                    <a:lstStyle/>
                    <a:p>
                      <a:pPr>
                        <a:spcAft>
                          <a:spcPts val="0"/>
                        </a:spcAft>
                      </a:pPr>
                      <a:r>
                        <a:rPr lang="en-US" sz="1200" b="0">
                          <a:solidFill>
                            <a:schemeClr val="tx1"/>
                          </a:solidFill>
                          <a:effectLst/>
                          <a:latin typeface="Tahoma"/>
                        </a:rPr>
                        <a:t>17.10.23</a:t>
                      </a:r>
                    </a:p>
                    <a:p>
                      <a:pPr>
                        <a:spcAft>
                          <a:spcPts val="0"/>
                        </a:spcAft>
                      </a:pPr>
                      <a:r>
                        <a:rPr lang="en-US" sz="1200" b="0">
                          <a:solidFill>
                            <a:schemeClr val="tx1"/>
                          </a:solidFill>
                          <a:effectLst/>
                          <a:latin typeface="Tahoma"/>
                        </a:rPr>
                        <a:t>19.10.23</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spcAft>
                          <a:spcPts val="0"/>
                        </a:spcAft>
                      </a:pPr>
                      <a:r>
                        <a:rPr lang="en-US" sz="1200" b="0">
                          <a:solidFill>
                            <a:schemeClr val="tx1"/>
                          </a:solidFill>
                          <a:effectLst/>
                          <a:latin typeface="Tahoma"/>
                        </a:rPr>
                        <a:t>3- 6pm</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spcAft>
                          <a:spcPts val="0"/>
                        </a:spcAft>
                      </a:pPr>
                      <a:r>
                        <a:rPr lang="en-US" sz="1200" b="0">
                          <a:solidFill>
                            <a:schemeClr val="tx1"/>
                          </a:solidFill>
                          <a:effectLst/>
                          <a:latin typeface="Tahoma"/>
                        </a:rPr>
                        <a:t>Parent consultation evenings </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505997539"/>
                  </a:ext>
                </a:extLst>
              </a:tr>
              <a:tr h="325623">
                <a:tc>
                  <a:txBody>
                    <a:bodyPr/>
                    <a:lstStyle/>
                    <a:p>
                      <a:pPr>
                        <a:spcAft>
                          <a:spcPts val="0"/>
                        </a:spcAft>
                      </a:pPr>
                      <a:r>
                        <a:rPr lang="en-US" sz="1200" b="0">
                          <a:solidFill>
                            <a:schemeClr val="tx1"/>
                          </a:solidFill>
                          <a:effectLst/>
                          <a:latin typeface="Tahoma"/>
                        </a:rPr>
                        <a:t>19.10.23</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spcAft>
                          <a:spcPts val="0"/>
                        </a:spcAft>
                      </a:pPr>
                      <a:endParaRPr lang="en-US" sz="1800" b="0">
                        <a:solidFill>
                          <a:schemeClr val="tx1"/>
                        </a:solidFill>
                        <a:effectLst/>
                        <a:latin typeface="Tahoma"/>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spcAft>
                          <a:spcPts val="0"/>
                        </a:spcAft>
                      </a:pPr>
                      <a:r>
                        <a:rPr lang="en-US" sz="1200" b="0">
                          <a:solidFill>
                            <a:schemeClr val="tx1"/>
                          </a:solidFill>
                          <a:effectLst/>
                          <a:latin typeface="Tahoma"/>
                        </a:rPr>
                        <a:t>PTFA Crazy Hair Day</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882468839"/>
                  </a:ext>
                </a:extLst>
              </a:tr>
              <a:tr h="325623">
                <a:tc>
                  <a:txBody>
                    <a:bodyPr/>
                    <a:lstStyle/>
                    <a:p>
                      <a:pPr>
                        <a:spcAft>
                          <a:spcPts val="0"/>
                        </a:spcAft>
                      </a:pPr>
                      <a:r>
                        <a:rPr lang="en-US" sz="1200" b="0">
                          <a:solidFill>
                            <a:schemeClr val="tx1"/>
                          </a:solidFill>
                          <a:effectLst/>
                          <a:latin typeface="Tahoma"/>
                        </a:rPr>
                        <a:t>20.10.23 </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spcAft>
                          <a:spcPts val="0"/>
                        </a:spcAft>
                      </a:pPr>
                      <a:endParaRPr lang="en-US" sz="1800" b="0">
                        <a:solidFill>
                          <a:schemeClr val="tx1"/>
                        </a:solidFill>
                        <a:effectLst/>
                        <a:latin typeface="Tahoma"/>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spcAft>
                          <a:spcPts val="0"/>
                        </a:spcAft>
                      </a:pPr>
                      <a:r>
                        <a:rPr lang="en-US" sz="1200" b="0" dirty="0">
                          <a:solidFill>
                            <a:schemeClr val="tx1"/>
                          </a:solidFill>
                          <a:effectLst/>
                          <a:latin typeface="Tahoma"/>
                        </a:rPr>
                        <a:t>INSET</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46709562"/>
                  </a:ext>
                </a:extLst>
              </a:tr>
            </a:tbl>
          </a:graphicData>
        </a:graphic>
      </p:graphicFrame>
      <p:sp>
        <p:nvSpPr>
          <p:cNvPr id="3" name="TextBox 2">
            <a:extLst>
              <a:ext uri="{FF2B5EF4-FFF2-40B4-BE49-F238E27FC236}">
                <a16:creationId xmlns:a16="http://schemas.microsoft.com/office/drawing/2014/main" id="{60265CC1-6834-4F38-8A94-7AC7617598C1}"/>
              </a:ext>
            </a:extLst>
          </p:cNvPr>
          <p:cNvSpPr txBox="1"/>
          <p:nvPr/>
        </p:nvSpPr>
        <p:spPr>
          <a:xfrm>
            <a:off x="539552" y="5445224"/>
            <a:ext cx="6480720" cy="36933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1328465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088430-C437-4C1C-9B94-71EEA44A8903}"/>
              </a:ext>
            </a:extLst>
          </p:cNvPr>
          <p:cNvSpPr txBox="1"/>
          <p:nvPr/>
        </p:nvSpPr>
        <p:spPr>
          <a:xfrm>
            <a:off x="2699792" y="1916832"/>
            <a:ext cx="2880320" cy="3170099"/>
          </a:xfrm>
          <a:prstGeom prst="rect">
            <a:avLst/>
          </a:prstGeom>
          <a:noFill/>
        </p:spPr>
        <p:txBody>
          <a:bodyPr wrap="square" rtlCol="0">
            <a:spAutoFit/>
          </a:bodyPr>
          <a:lstStyle/>
          <a:p>
            <a:r>
              <a:rPr lang="en-GB" sz="4000" dirty="0">
                <a:latin typeface="Comic Sans MS" panose="030F0702030302020204" pitchFamily="66" charset="0"/>
              </a:rPr>
              <a:t>Thank you for taking the time to meet us today! </a:t>
            </a:r>
          </a:p>
        </p:txBody>
      </p:sp>
      <p:pic>
        <p:nvPicPr>
          <p:cNvPr id="6" name="Picture 5">
            <a:extLst>
              <a:ext uri="{FF2B5EF4-FFF2-40B4-BE49-F238E27FC236}">
                <a16:creationId xmlns:a16="http://schemas.microsoft.com/office/drawing/2014/main" id="{6BC959D5-57C6-462C-BDCB-BCE9B87340CE}"/>
              </a:ext>
            </a:extLst>
          </p:cNvPr>
          <p:cNvPicPr>
            <a:picLocks noChangeAspect="1"/>
          </p:cNvPicPr>
          <p:nvPr/>
        </p:nvPicPr>
        <p:blipFill>
          <a:blip r:embed="rId2"/>
          <a:stretch>
            <a:fillRect/>
          </a:stretch>
        </p:blipFill>
        <p:spPr>
          <a:xfrm>
            <a:off x="179512" y="116632"/>
            <a:ext cx="2520280" cy="2452218"/>
          </a:xfrm>
          <a:prstGeom prst="rect">
            <a:avLst/>
          </a:prstGeom>
        </p:spPr>
      </p:pic>
      <p:pic>
        <p:nvPicPr>
          <p:cNvPr id="7" name="Picture 6">
            <a:extLst>
              <a:ext uri="{FF2B5EF4-FFF2-40B4-BE49-F238E27FC236}">
                <a16:creationId xmlns:a16="http://schemas.microsoft.com/office/drawing/2014/main" id="{B728A010-E8E0-45CE-A301-00C7A677F82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9978" y="2492896"/>
            <a:ext cx="1508200" cy="178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938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537E62A0-0DA3-4D28-A370-E7A12C03922B}"/>
              </a:ext>
            </a:extLst>
          </p:cNvPr>
          <p:cNvSpPr>
            <a:spLocks noGrp="1" noChangeArrowheads="1"/>
          </p:cNvSpPr>
          <p:nvPr>
            <p:ph type="title"/>
          </p:nvPr>
        </p:nvSpPr>
        <p:spPr>
          <a:xfrm>
            <a:off x="1961924" y="135533"/>
            <a:ext cx="3368974" cy="518850"/>
          </a:xfrm>
        </p:spPr>
        <p:txBody>
          <a:bodyPr>
            <a:normAutofit/>
          </a:bodyPr>
          <a:lstStyle/>
          <a:p>
            <a:pPr algn="ctr" eaLnBrk="1" hangingPunct="1"/>
            <a:r>
              <a:rPr lang="en-GB" altLang="en-US" sz="2400" b="1">
                <a:solidFill>
                  <a:schemeClr val="tx1"/>
                </a:solidFill>
                <a:latin typeface="Comic Sans MS"/>
              </a:rPr>
              <a:t>Senior Leadership</a:t>
            </a:r>
          </a:p>
        </p:txBody>
      </p:sp>
      <p:pic>
        <p:nvPicPr>
          <p:cNvPr id="4100" name="Picture 4">
            <a:extLst>
              <a:ext uri="{FF2B5EF4-FFF2-40B4-BE49-F238E27FC236}">
                <a16:creationId xmlns:a16="http://schemas.microsoft.com/office/drawing/2014/main" id="{E544031F-DC0B-46B2-81B1-85AC659319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84926" y="2183744"/>
            <a:ext cx="1255399" cy="1487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Content Placeholder 2">
            <a:extLst>
              <a:ext uri="{FF2B5EF4-FFF2-40B4-BE49-F238E27FC236}">
                <a16:creationId xmlns:a16="http://schemas.microsoft.com/office/drawing/2014/main" id="{DF430EAF-E332-4295-8DBC-509443808C7C}"/>
              </a:ext>
            </a:extLst>
          </p:cNvPr>
          <p:cNvSpPr txBox="1">
            <a:spLocks noChangeArrowheads="1"/>
          </p:cNvSpPr>
          <p:nvPr/>
        </p:nvSpPr>
        <p:spPr bwMode="auto">
          <a:xfrm>
            <a:off x="2091414" y="2491785"/>
            <a:ext cx="1254616" cy="60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buNone/>
            </a:pPr>
            <a:r>
              <a:rPr lang="en-GB" altLang="en-US" sz="900" dirty="0">
                <a:latin typeface="Comic Sans MS"/>
              </a:rPr>
              <a:t> </a:t>
            </a:r>
            <a:r>
              <a:rPr lang="en-GB" altLang="en-US" sz="1800" dirty="0">
                <a:latin typeface="Comic Sans MS"/>
              </a:rPr>
              <a:t>Mrs Lord</a:t>
            </a:r>
            <a:endParaRPr lang="en-US" sz="1800" dirty="0">
              <a:latin typeface="Comic Sans MS" panose="030F0702030302020204" pitchFamily="66" charset="0"/>
            </a:endParaRPr>
          </a:p>
          <a:p>
            <a:pPr>
              <a:buNone/>
            </a:pPr>
            <a:r>
              <a:rPr lang="en-GB" altLang="en-US" sz="900" dirty="0">
                <a:latin typeface="Comic Sans MS"/>
              </a:rPr>
              <a:t> </a:t>
            </a:r>
            <a:r>
              <a:rPr lang="en-GB" altLang="en-US" sz="1000" dirty="0">
                <a:latin typeface="Comic Sans MS"/>
              </a:rPr>
              <a:t>Head Teacher </a:t>
            </a:r>
            <a:r>
              <a:rPr lang="en-GB" altLang="en-US" sz="900" dirty="0">
                <a:latin typeface="Comic Sans MS"/>
              </a:rPr>
              <a:t>                      </a:t>
            </a:r>
            <a:endParaRPr lang="en-US" dirty="0">
              <a:latin typeface="Comic Sans MS" panose="030F0702030302020204" pitchFamily="66" charset="0"/>
            </a:endParaRPr>
          </a:p>
        </p:txBody>
      </p:sp>
      <p:sp>
        <p:nvSpPr>
          <p:cNvPr id="4102" name="Content Placeholder 2">
            <a:extLst>
              <a:ext uri="{FF2B5EF4-FFF2-40B4-BE49-F238E27FC236}">
                <a16:creationId xmlns:a16="http://schemas.microsoft.com/office/drawing/2014/main" id="{390BDB0F-12F5-4962-A4FF-712FCB51997C}"/>
              </a:ext>
            </a:extLst>
          </p:cNvPr>
          <p:cNvSpPr txBox="1">
            <a:spLocks noChangeArrowheads="1"/>
          </p:cNvSpPr>
          <p:nvPr/>
        </p:nvSpPr>
        <p:spPr bwMode="auto">
          <a:xfrm>
            <a:off x="901967" y="5877470"/>
            <a:ext cx="6708979" cy="83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buNone/>
            </a:pPr>
            <a:r>
              <a:rPr lang="en-GB" altLang="en-US" sz="2000">
                <a:latin typeface="Comic Sans MS"/>
              </a:rPr>
              <a:t>                            Mrs Hodge                   ?</a:t>
            </a:r>
            <a:endParaRPr lang="en-GB" altLang="en-US" sz="2000">
              <a:latin typeface="Comic Sans MS" panose="030F0702030302020204" pitchFamily="66" charset="0"/>
            </a:endParaRPr>
          </a:p>
          <a:p>
            <a:pPr>
              <a:buNone/>
            </a:pPr>
            <a:r>
              <a:rPr lang="en-GB" altLang="en-US" sz="900">
                <a:latin typeface="Comic Sans MS"/>
              </a:rPr>
              <a:t>SENDCo                                                  Pastoral Support Worker</a:t>
            </a:r>
          </a:p>
          <a:p>
            <a:pPr eaLnBrk="1" hangingPunct="1">
              <a:buFontTx/>
              <a:buNone/>
            </a:pPr>
            <a:r>
              <a:rPr lang="en-GB" altLang="en-US" sz="900">
                <a:latin typeface="Comic Sans MS" panose="030F0702030302020204" pitchFamily="66" charset="0"/>
              </a:rPr>
              <a:t>                                                              Deputy Safeguarding Lead</a:t>
            </a:r>
          </a:p>
          <a:p>
            <a:pPr eaLnBrk="1" hangingPunct="1">
              <a:buFontTx/>
              <a:buNone/>
            </a:pPr>
            <a:endParaRPr lang="en-GB" altLang="en-US" sz="2000">
              <a:latin typeface="Comic Sans MS" panose="030F0702030302020204" pitchFamily="66" charset="0"/>
            </a:endParaRPr>
          </a:p>
          <a:p>
            <a:pPr eaLnBrk="1" hangingPunct="1">
              <a:buFontTx/>
              <a:buNone/>
            </a:pPr>
            <a:endParaRPr lang="en-GB" altLang="en-US" sz="2000">
              <a:latin typeface="Comic Sans MS" panose="030F0702030302020204" pitchFamily="66" charset="0"/>
            </a:endParaRPr>
          </a:p>
        </p:txBody>
      </p:sp>
      <p:pic>
        <p:nvPicPr>
          <p:cNvPr id="4" name="Picture 3">
            <a:extLst>
              <a:ext uri="{FF2B5EF4-FFF2-40B4-BE49-F238E27FC236}">
                <a16:creationId xmlns:a16="http://schemas.microsoft.com/office/drawing/2014/main" id="{5C789D57-6698-46DE-A1F7-C03CB62502AE}"/>
              </a:ext>
            </a:extLst>
          </p:cNvPr>
          <p:cNvPicPr>
            <a:picLocks noChangeAspect="1"/>
          </p:cNvPicPr>
          <p:nvPr/>
        </p:nvPicPr>
        <p:blipFill>
          <a:blip r:embed="rId4"/>
          <a:stretch>
            <a:fillRect/>
          </a:stretch>
        </p:blipFill>
        <p:spPr>
          <a:xfrm>
            <a:off x="6790252" y="652664"/>
            <a:ext cx="1878859" cy="1169891"/>
          </a:xfrm>
          <a:prstGeom prst="rect">
            <a:avLst/>
          </a:prstGeom>
        </p:spPr>
      </p:pic>
      <p:pic>
        <p:nvPicPr>
          <p:cNvPr id="3" name="Picture 2">
            <a:extLst>
              <a:ext uri="{FF2B5EF4-FFF2-40B4-BE49-F238E27FC236}">
                <a16:creationId xmlns:a16="http://schemas.microsoft.com/office/drawing/2014/main" id="{87285EAF-DC55-4A7B-A572-73A01C80299E}"/>
              </a:ext>
            </a:extLst>
          </p:cNvPr>
          <p:cNvPicPr>
            <a:picLocks noChangeAspect="1"/>
          </p:cNvPicPr>
          <p:nvPr/>
        </p:nvPicPr>
        <p:blipFill>
          <a:blip r:embed="rId5"/>
          <a:stretch>
            <a:fillRect/>
          </a:stretch>
        </p:blipFill>
        <p:spPr>
          <a:xfrm>
            <a:off x="2090364" y="805633"/>
            <a:ext cx="1342146" cy="1595752"/>
          </a:xfrm>
          <a:prstGeom prst="rect">
            <a:avLst/>
          </a:prstGeom>
        </p:spPr>
      </p:pic>
      <p:sp>
        <p:nvSpPr>
          <p:cNvPr id="7" name="TextBox 6">
            <a:extLst>
              <a:ext uri="{FF2B5EF4-FFF2-40B4-BE49-F238E27FC236}">
                <a16:creationId xmlns:a16="http://schemas.microsoft.com/office/drawing/2014/main" id="{2D55A89F-1EE5-45A7-B80F-26DAB7103CD6}"/>
              </a:ext>
            </a:extLst>
          </p:cNvPr>
          <p:cNvSpPr txBox="1"/>
          <p:nvPr/>
        </p:nvSpPr>
        <p:spPr>
          <a:xfrm>
            <a:off x="2086012" y="3429157"/>
            <a:ext cx="3744416" cy="461665"/>
          </a:xfrm>
          <a:prstGeom prst="rect">
            <a:avLst/>
          </a:prstGeom>
          <a:noFill/>
        </p:spPr>
        <p:txBody>
          <a:bodyPr wrap="square" lIns="91440" tIns="45720" rIns="91440" bIns="45720" rtlCol="0" anchor="t">
            <a:spAutoFit/>
          </a:bodyPr>
          <a:lstStyle/>
          <a:p>
            <a:r>
              <a:rPr lang="en-GB" sz="2400" b="1">
                <a:latin typeface="Comic Sans MS"/>
              </a:rPr>
              <a:t>Pastoral Support Team</a:t>
            </a:r>
          </a:p>
        </p:txBody>
      </p:sp>
      <p:pic>
        <p:nvPicPr>
          <p:cNvPr id="8" name="Picture 7">
            <a:extLst>
              <a:ext uri="{FF2B5EF4-FFF2-40B4-BE49-F238E27FC236}">
                <a16:creationId xmlns:a16="http://schemas.microsoft.com/office/drawing/2014/main" id="{F3A4C1D8-5961-4EC1-B078-540CB31EA105}"/>
              </a:ext>
            </a:extLst>
          </p:cNvPr>
          <p:cNvPicPr>
            <a:picLocks noChangeAspect="1"/>
          </p:cNvPicPr>
          <p:nvPr/>
        </p:nvPicPr>
        <p:blipFill>
          <a:blip r:embed="rId6"/>
          <a:stretch>
            <a:fillRect/>
          </a:stretch>
        </p:blipFill>
        <p:spPr>
          <a:xfrm>
            <a:off x="3037167" y="4102589"/>
            <a:ext cx="1394746" cy="1695770"/>
          </a:xfrm>
          <a:prstGeom prst="rect">
            <a:avLst/>
          </a:prstGeom>
        </p:spPr>
      </p:pic>
      <p:pic>
        <p:nvPicPr>
          <p:cNvPr id="2" name="Picture 4" descr="A person smiling for the camera&#10;&#10;Description automatically generated">
            <a:extLst>
              <a:ext uri="{FF2B5EF4-FFF2-40B4-BE49-F238E27FC236}">
                <a16:creationId xmlns:a16="http://schemas.microsoft.com/office/drawing/2014/main" id="{ABD7310A-2749-102D-2003-6CF7C49F1EDF}"/>
              </a:ext>
            </a:extLst>
          </p:cNvPr>
          <p:cNvPicPr>
            <a:picLocks noChangeAspect="1"/>
          </p:cNvPicPr>
          <p:nvPr/>
        </p:nvPicPr>
        <p:blipFill>
          <a:blip r:embed="rId7"/>
          <a:stretch>
            <a:fillRect/>
          </a:stretch>
        </p:blipFill>
        <p:spPr>
          <a:xfrm>
            <a:off x="4315836" y="774896"/>
            <a:ext cx="1176418" cy="1584290"/>
          </a:xfrm>
          <a:prstGeom prst="rect">
            <a:avLst/>
          </a:prstGeom>
        </p:spPr>
      </p:pic>
      <p:sp>
        <p:nvSpPr>
          <p:cNvPr id="5" name="Content Placeholder 2">
            <a:extLst>
              <a:ext uri="{FF2B5EF4-FFF2-40B4-BE49-F238E27FC236}">
                <a16:creationId xmlns:a16="http://schemas.microsoft.com/office/drawing/2014/main" id="{2F8BDCB5-7B2C-9748-4D51-AE05BE46B5A9}"/>
              </a:ext>
            </a:extLst>
          </p:cNvPr>
          <p:cNvSpPr txBox="1">
            <a:spLocks noChangeArrowheads="1"/>
          </p:cNvSpPr>
          <p:nvPr/>
        </p:nvSpPr>
        <p:spPr bwMode="auto">
          <a:xfrm>
            <a:off x="4071728" y="2451912"/>
            <a:ext cx="1586883" cy="60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buNone/>
            </a:pPr>
            <a:r>
              <a:rPr lang="en-GB" altLang="en-US" sz="900" dirty="0">
                <a:latin typeface="Comic Sans MS"/>
              </a:rPr>
              <a:t>       </a:t>
            </a:r>
            <a:r>
              <a:rPr lang="en-GB" altLang="en-US" sz="1800" dirty="0">
                <a:latin typeface="Comic Sans MS"/>
              </a:rPr>
              <a:t>Ms Kent</a:t>
            </a:r>
            <a:endParaRPr lang="en-US" sz="1800" dirty="0">
              <a:latin typeface="Comic Sans MS" panose="030F0702030302020204" pitchFamily="66" charset="0"/>
            </a:endParaRPr>
          </a:p>
          <a:p>
            <a:pPr>
              <a:buNone/>
            </a:pPr>
            <a:r>
              <a:rPr lang="en-GB" altLang="en-US" sz="900" dirty="0">
                <a:latin typeface="Comic Sans MS"/>
              </a:rPr>
              <a:t> Deputy</a:t>
            </a:r>
            <a:r>
              <a:rPr lang="en-GB" altLang="en-US" sz="1000" dirty="0">
                <a:latin typeface="Comic Sans MS"/>
              </a:rPr>
              <a:t> Head Teacher </a:t>
            </a:r>
            <a:r>
              <a:rPr lang="en-GB" altLang="en-US" sz="900" dirty="0">
                <a:latin typeface="Comic Sans MS"/>
              </a:rPr>
              <a:t>                      </a:t>
            </a:r>
            <a:endParaRPr lang="en-US" dirty="0">
              <a:latin typeface="Comic Sans MS" panose="030F0702030302020204" pitchFamily="66" charset="0"/>
            </a:endParaRPr>
          </a:p>
        </p:txBody>
      </p:sp>
    </p:spTree>
    <p:extLst>
      <p:ext uri="{BB962C8B-B14F-4D97-AF65-F5344CB8AC3E}">
        <p14:creationId xmlns:p14="http://schemas.microsoft.com/office/powerpoint/2010/main" val="3245808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12E9F-8E02-5E28-0EE5-0418D8991EBE}"/>
              </a:ext>
            </a:extLst>
          </p:cNvPr>
          <p:cNvSpPr>
            <a:spLocks noGrp="1"/>
          </p:cNvSpPr>
          <p:nvPr>
            <p:ph type="title"/>
          </p:nvPr>
        </p:nvSpPr>
        <p:spPr/>
        <p:txBody>
          <a:bodyPr/>
          <a:lstStyle/>
          <a:p>
            <a:r>
              <a:rPr lang="en-US" dirty="0"/>
              <a:t>Year 2 Team </a:t>
            </a:r>
          </a:p>
        </p:txBody>
      </p:sp>
      <p:sp>
        <p:nvSpPr>
          <p:cNvPr id="3" name="Content Placeholder 2">
            <a:extLst>
              <a:ext uri="{FF2B5EF4-FFF2-40B4-BE49-F238E27FC236}">
                <a16:creationId xmlns:a16="http://schemas.microsoft.com/office/drawing/2014/main" id="{97EE29FE-53F0-D806-0988-6901BD0F4134}"/>
              </a:ext>
            </a:extLst>
          </p:cNvPr>
          <p:cNvSpPr>
            <a:spLocks noGrp="1"/>
          </p:cNvSpPr>
          <p:nvPr>
            <p:ph idx="1"/>
          </p:nvPr>
        </p:nvSpPr>
        <p:spPr/>
        <p:txBody>
          <a:bodyPr vert="horz" lIns="91440" tIns="45720" rIns="91440" bIns="45720" rtlCol="0" anchor="t">
            <a:normAutofit lnSpcReduction="10000"/>
          </a:bodyPr>
          <a:lstStyle/>
          <a:p>
            <a:r>
              <a:rPr lang="en-US" sz="3600" dirty="0" err="1"/>
              <a:t>Mrs</a:t>
            </a:r>
            <a:r>
              <a:rPr lang="en-US" sz="3600" dirty="0"/>
              <a:t> </a:t>
            </a:r>
            <a:r>
              <a:rPr lang="en-US" sz="3600" dirty="0" err="1"/>
              <a:t>Sargeant</a:t>
            </a:r>
            <a:endParaRPr lang="en-US" sz="3600" dirty="0"/>
          </a:p>
          <a:p>
            <a:r>
              <a:rPr lang="en-US" sz="3600" dirty="0"/>
              <a:t>Miss Leslie</a:t>
            </a:r>
          </a:p>
          <a:p>
            <a:r>
              <a:rPr lang="en-US" sz="3600" dirty="0" err="1"/>
              <a:t>Mrs</a:t>
            </a:r>
            <a:r>
              <a:rPr lang="en-US" sz="3600" dirty="0"/>
              <a:t> Baker (tutor)</a:t>
            </a:r>
          </a:p>
          <a:p>
            <a:r>
              <a:rPr lang="en-US" sz="3600" dirty="0" err="1"/>
              <a:t>Mrs</a:t>
            </a:r>
            <a:r>
              <a:rPr lang="en-US" sz="3600" dirty="0"/>
              <a:t> Atkinson (cover/tutor)</a:t>
            </a:r>
          </a:p>
          <a:p>
            <a:r>
              <a:rPr lang="en-US" sz="3600" dirty="0" err="1"/>
              <a:t>Mrs</a:t>
            </a:r>
            <a:r>
              <a:rPr lang="en-US" sz="3600" dirty="0"/>
              <a:t> White (HLTA)</a:t>
            </a:r>
          </a:p>
          <a:p>
            <a:r>
              <a:rPr lang="en-US" sz="3600" dirty="0" err="1"/>
              <a:t>Mrs</a:t>
            </a:r>
            <a:r>
              <a:rPr lang="en-US" sz="3600" dirty="0"/>
              <a:t> Roberts (TA)</a:t>
            </a:r>
          </a:p>
        </p:txBody>
      </p:sp>
    </p:spTree>
    <p:extLst>
      <p:ext uri="{BB962C8B-B14F-4D97-AF65-F5344CB8AC3E}">
        <p14:creationId xmlns:p14="http://schemas.microsoft.com/office/powerpoint/2010/main" val="500889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3949C398-435A-41A9-8316-28DEE874EC83}"/>
              </a:ext>
            </a:extLst>
          </p:cNvPr>
          <p:cNvSpPr>
            <a:spLocks noGrp="1" noChangeArrowheads="1"/>
          </p:cNvSpPr>
          <p:nvPr>
            <p:ph idx="1"/>
          </p:nvPr>
        </p:nvSpPr>
        <p:spPr>
          <a:xfrm>
            <a:off x="684213" y="303213"/>
            <a:ext cx="7564437" cy="1152525"/>
          </a:xfrm>
        </p:spPr>
        <p:txBody>
          <a:bodyPr/>
          <a:lstStyle/>
          <a:p>
            <a:pPr marL="0" indent="0" algn="ctr" eaLnBrk="1" hangingPunct="1">
              <a:buFontTx/>
              <a:buNone/>
            </a:pPr>
            <a:r>
              <a:rPr lang="en-GB" altLang="en-US" sz="4400" dirty="0">
                <a:solidFill>
                  <a:schemeClr val="tx1"/>
                </a:solidFill>
                <a:latin typeface="Comic Sans MS" panose="030F0702030302020204" pitchFamily="66" charset="0"/>
              </a:rPr>
              <a:t>Our Faith Values</a:t>
            </a:r>
          </a:p>
          <a:p>
            <a:pPr marL="0" indent="0" eaLnBrk="1" hangingPunct="1">
              <a:buFontTx/>
              <a:buNone/>
            </a:pPr>
            <a:endParaRPr lang="en-GB" altLang="en-US" sz="4000" dirty="0">
              <a:latin typeface="Comic Sans MS" panose="030F0702030302020204" pitchFamily="66" charset="0"/>
            </a:endParaRPr>
          </a:p>
        </p:txBody>
      </p:sp>
      <p:sp>
        <p:nvSpPr>
          <p:cNvPr id="5" name="Content Placeholder 2">
            <a:extLst>
              <a:ext uri="{FF2B5EF4-FFF2-40B4-BE49-F238E27FC236}">
                <a16:creationId xmlns:a16="http://schemas.microsoft.com/office/drawing/2014/main" id="{8FB2EEEB-8C7E-4376-92A1-09461C0D282A}"/>
              </a:ext>
            </a:extLst>
          </p:cNvPr>
          <p:cNvSpPr txBox="1">
            <a:spLocks/>
          </p:cNvSpPr>
          <p:nvPr/>
        </p:nvSpPr>
        <p:spPr bwMode="auto">
          <a:xfrm>
            <a:off x="4787900" y="2565400"/>
            <a:ext cx="4179888" cy="3413125"/>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defRPr/>
            </a:pPr>
            <a:endParaRPr lang="en-GB" altLang="en-US" sz="2000" kern="0" dirty="0"/>
          </a:p>
        </p:txBody>
      </p:sp>
      <p:sp>
        <p:nvSpPr>
          <p:cNvPr id="17413" name="Rectangle 1">
            <a:extLst>
              <a:ext uri="{FF2B5EF4-FFF2-40B4-BE49-F238E27FC236}">
                <a16:creationId xmlns:a16="http://schemas.microsoft.com/office/drawing/2014/main" id="{B3127D7B-7E1A-4C06-A142-3EF03A8CA88F}"/>
              </a:ext>
            </a:extLst>
          </p:cNvPr>
          <p:cNvSpPr>
            <a:spLocks noChangeArrowheads="1"/>
          </p:cNvSpPr>
          <p:nvPr/>
        </p:nvSpPr>
        <p:spPr bwMode="auto">
          <a:xfrm>
            <a:off x="485470" y="879475"/>
            <a:ext cx="8482318"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2700" dirty="0">
                <a:latin typeface="Comic Sans MS" panose="030F0702030302020204" pitchFamily="66" charset="0"/>
              </a:rPr>
              <a:t>Our values are based on Gospel Values and these are central to our school ethos. At </a:t>
            </a:r>
            <a:r>
              <a:rPr lang="en-GB" altLang="en-US" sz="2700" dirty="0" err="1">
                <a:latin typeface="Comic Sans MS" panose="030F0702030302020204" pitchFamily="66" charset="0"/>
              </a:rPr>
              <a:t>CtK</a:t>
            </a:r>
            <a:r>
              <a:rPr lang="en-GB" altLang="en-US" sz="2700" dirty="0">
                <a:latin typeface="Comic Sans MS" panose="030F0702030302020204" pitchFamily="66" charset="0"/>
              </a:rPr>
              <a:t> the values are embedded into our learning.</a:t>
            </a:r>
          </a:p>
          <a:p>
            <a:pPr eaLnBrk="1" hangingPunct="1"/>
            <a:endParaRPr lang="en-GB" altLang="en-US" sz="2700" dirty="0">
              <a:latin typeface="Comic Sans MS" panose="030F0702030302020204" pitchFamily="66" charset="0"/>
            </a:endParaRPr>
          </a:p>
          <a:p>
            <a:pPr eaLnBrk="1" hangingPunct="1"/>
            <a:r>
              <a:rPr lang="en-GB" altLang="en-US" sz="2700" dirty="0">
                <a:latin typeface="Comic Sans MS" panose="030F0702030302020204" pitchFamily="66" charset="0"/>
              </a:rPr>
              <a:t>Forgiveness</a:t>
            </a:r>
          </a:p>
          <a:p>
            <a:pPr eaLnBrk="1" hangingPunct="1"/>
            <a:r>
              <a:rPr lang="en-GB" altLang="en-US" sz="2700" dirty="0">
                <a:latin typeface="Comic Sans MS" panose="030F0702030302020204" pitchFamily="66" charset="0"/>
              </a:rPr>
              <a:t>Compassion</a:t>
            </a:r>
          </a:p>
          <a:p>
            <a:pPr eaLnBrk="1" hangingPunct="1"/>
            <a:r>
              <a:rPr lang="en-GB" altLang="en-US" sz="2700" dirty="0">
                <a:latin typeface="Comic Sans MS" panose="030F0702030302020204" pitchFamily="66" charset="0"/>
              </a:rPr>
              <a:t>Courage</a:t>
            </a:r>
          </a:p>
          <a:p>
            <a:pPr eaLnBrk="1" hangingPunct="1"/>
            <a:r>
              <a:rPr lang="en-GB" altLang="en-US" sz="2700" dirty="0">
                <a:latin typeface="Comic Sans MS" panose="030F0702030302020204" pitchFamily="66" charset="0"/>
              </a:rPr>
              <a:t>Justice</a:t>
            </a:r>
          </a:p>
          <a:p>
            <a:pPr eaLnBrk="1" hangingPunct="1"/>
            <a:r>
              <a:rPr lang="en-GB" altLang="en-US" sz="2700" dirty="0">
                <a:latin typeface="Comic Sans MS" panose="030F0702030302020204" pitchFamily="66" charset="0"/>
              </a:rPr>
              <a:t>Kindness</a:t>
            </a:r>
          </a:p>
          <a:p>
            <a:pPr eaLnBrk="1" hangingPunct="1"/>
            <a:r>
              <a:rPr lang="en-GB" altLang="en-US" sz="2700" dirty="0">
                <a:latin typeface="Comic Sans MS" panose="030F0702030302020204" pitchFamily="66" charset="0"/>
              </a:rPr>
              <a:t>Integrity</a:t>
            </a:r>
          </a:p>
          <a:p>
            <a:pPr eaLnBrk="1" hangingPunct="1"/>
            <a:r>
              <a:rPr lang="en-GB" altLang="en-US" sz="2700" dirty="0">
                <a:latin typeface="Comic Sans MS" panose="030F0702030302020204" pitchFamily="66" charset="0"/>
              </a:rPr>
              <a:t>Humility</a:t>
            </a:r>
          </a:p>
          <a:p>
            <a:pPr eaLnBrk="1" hangingPunct="1"/>
            <a:r>
              <a:rPr lang="en-GB" altLang="en-US" sz="2700" dirty="0">
                <a:latin typeface="Comic Sans MS" panose="030F0702030302020204" pitchFamily="66" charset="0"/>
              </a:rPr>
              <a:t>  </a:t>
            </a:r>
          </a:p>
          <a:p>
            <a:pPr eaLnBrk="1" hangingPunct="1"/>
            <a:r>
              <a:rPr lang="en-GB" altLang="en-US" sz="2700" dirty="0">
                <a:latin typeface="Comic Sans MS" panose="030F0702030302020204" pitchFamily="66" charset="0"/>
              </a:rPr>
              <a:t>Year 2 focus value is Courage</a:t>
            </a:r>
          </a:p>
          <a:p>
            <a:pPr algn="ctr" eaLnBrk="1" hangingPunct="1"/>
            <a:endParaRPr lang="en-GB" altLang="en-US" sz="2700" dirty="0">
              <a:solidFill>
                <a:srgbClr val="FF0000"/>
              </a:solidFill>
              <a:latin typeface="Comic Sans MS" panose="030F0702030302020204" pitchFamily="66" charset="0"/>
            </a:endParaRPr>
          </a:p>
          <a:p>
            <a:pPr eaLnBrk="1" hangingPunct="1"/>
            <a:r>
              <a:rPr lang="en-GB" altLang="en-US"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a:extLst>
              <a:ext uri="{FF2B5EF4-FFF2-40B4-BE49-F238E27FC236}">
                <a16:creationId xmlns:a16="http://schemas.microsoft.com/office/drawing/2014/main" id="{C8A783CC-BEF0-4B67-A92D-CD21C8A40C04}"/>
              </a:ext>
            </a:extLst>
          </p:cNvPr>
          <p:cNvSpPr>
            <a:spLocks noGrp="1" noChangeArrowheads="1"/>
          </p:cNvSpPr>
          <p:nvPr>
            <p:ph idx="1"/>
          </p:nvPr>
        </p:nvSpPr>
        <p:spPr>
          <a:xfrm>
            <a:off x="539750" y="484188"/>
            <a:ext cx="3240162" cy="784225"/>
          </a:xfrm>
        </p:spPr>
        <p:txBody>
          <a:bodyPr/>
          <a:lstStyle/>
          <a:p>
            <a:pPr algn="ctr" eaLnBrk="1" hangingPunct="1">
              <a:buFontTx/>
              <a:buNone/>
            </a:pPr>
            <a:r>
              <a:rPr lang="en-GB" altLang="en-US" sz="4000" dirty="0">
                <a:solidFill>
                  <a:schemeClr val="tx1"/>
                </a:solidFill>
                <a:latin typeface="Comic Sans MS" panose="030F0702030302020204" pitchFamily="66" charset="0"/>
              </a:rPr>
              <a:t>Daily routine </a:t>
            </a:r>
          </a:p>
        </p:txBody>
      </p:sp>
      <p:pic>
        <p:nvPicPr>
          <p:cNvPr id="9219" name="Picture 4">
            <a:extLst>
              <a:ext uri="{FF2B5EF4-FFF2-40B4-BE49-F238E27FC236}">
                <a16:creationId xmlns:a16="http://schemas.microsoft.com/office/drawing/2014/main" id="{57F86B96-DAC5-40D1-AC82-B499EEEA558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2464262"/>
            <a:ext cx="1152525"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Content Placeholder 2">
            <a:extLst>
              <a:ext uri="{FF2B5EF4-FFF2-40B4-BE49-F238E27FC236}">
                <a16:creationId xmlns:a16="http://schemas.microsoft.com/office/drawing/2014/main" id="{C1E805E5-9A58-4A94-9F45-D3B22202AD78}"/>
              </a:ext>
            </a:extLst>
          </p:cNvPr>
          <p:cNvSpPr txBox="1">
            <a:spLocks noChangeArrowheads="1"/>
          </p:cNvSpPr>
          <p:nvPr/>
        </p:nvSpPr>
        <p:spPr bwMode="auto">
          <a:xfrm>
            <a:off x="755650" y="1452563"/>
            <a:ext cx="78867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buFontTx/>
              <a:buNone/>
            </a:pPr>
            <a:endParaRPr lang="en-GB" altLang="en-US" sz="2800">
              <a:latin typeface="Comic Sans MS" panose="030F0702030302020204" pitchFamily="66" charset="0"/>
            </a:endParaRPr>
          </a:p>
        </p:txBody>
      </p:sp>
      <p:sp>
        <p:nvSpPr>
          <p:cNvPr id="5" name="Content Placeholder 2">
            <a:extLst>
              <a:ext uri="{FF2B5EF4-FFF2-40B4-BE49-F238E27FC236}">
                <a16:creationId xmlns:a16="http://schemas.microsoft.com/office/drawing/2014/main" id="{927437F1-2A8B-422A-90F7-F89B33111E31}"/>
              </a:ext>
            </a:extLst>
          </p:cNvPr>
          <p:cNvSpPr txBox="1">
            <a:spLocks noChangeArrowheads="1"/>
          </p:cNvSpPr>
          <p:nvPr/>
        </p:nvSpPr>
        <p:spPr>
          <a:xfrm>
            <a:off x="628650" y="1773238"/>
            <a:ext cx="8013700" cy="4176712"/>
          </a:xfrm>
          <a:prstGeom prst="rect">
            <a:avLst/>
          </a:prstGeom>
        </p:spPr>
        <p:txBody>
          <a:bodyPr>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GB" altLang="en-US" sz="1900" dirty="0">
                <a:latin typeface="Comic Sans MS" panose="030F0902030302020204" pitchFamily="66" charset="0"/>
              </a:rPr>
              <a:t>8.30am-  	Doors open, morning starter tasks</a:t>
            </a:r>
          </a:p>
          <a:p>
            <a:pPr>
              <a:defRPr/>
            </a:pPr>
            <a:r>
              <a:rPr lang="en-GB" altLang="en-US" sz="1900" dirty="0">
                <a:latin typeface="Comic Sans MS" panose="030F0902030302020204" pitchFamily="66" charset="0"/>
              </a:rPr>
              <a:t>8.40am-  	Register and morning prayer</a:t>
            </a:r>
          </a:p>
          <a:p>
            <a:pPr>
              <a:defRPr/>
            </a:pPr>
            <a:r>
              <a:rPr lang="en-GB" altLang="en-US" sz="1900" dirty="0">
                <a:latin typeface="Comic Sans MS" panose="030F0902030302020204" pitchFamily="66" charset="0"/>
              </a:rPr>
              <a:t>8.55am-  	Phonics and Reading</a:t>
            </a:r>
          </a:p>
          <a:p>
            <a:pPr>
              <a:defRPr/>
            </a:pPr>
            <a:r>
              <a:rPr lang="en-GB" altLang="en-US" sz="1900" dirty="0">
                <a:latin typeface="Comic Sans MS" panose="030F0902030302020204" pitchFamily="66" charset="0"/>
              </a:rPr>
              <a:t>9.30am-  	English</a:t>
            </a:r>
          </a:p>
          <a:p>
            <a:pPr>
              <a:defRPr/>
            </a:pPr>
            <a:r>
              <a:rPr lang="en-GB" altLang="en-US" sz="1900" dirty="0">
                <a:latin typeface="Comic Sans MS" panose="030F0902030302020204" pitchFamily="66" charset="0"/>
              </a:rPr>
              <a:t>10.30am- 	Break</a:t>
            </a:r>
          </a:p>
          <a:p>
            <a:pPr>
              <a:defRPr/>
            </a:pPr>
            <a:r>
              <a:rPr lang="en-GB" altLang="en-US" sz="1900" dirty="0">
                <a:latin typeface="Comic Sans MS" panose="030F0902030302020204" pitchFamily="66" charset="0"/>
              </a:rPr>
              <a:t>10.45am- 	Maths</a:t>
            </a:r>
          </a:p>
          <a:p>
            <a:pPr>
              <a:defRPr/>
            </a:pPr>
            <a:r>
              <a:rPr lang="en-GB" altLang="en-US" sz="1900" dirty="0">
                <a:latin typeface="Comic Sans MS" panose="030F0902030302020204" pitchFamily="66" charset="0"/>
              </a:rPr>
              <a:t>11.45am-  	Story time</a:t>
            </a:r>
          </a:p>
          <a:p>
            <a:pPr>
              <a:defRPr/>
            </a:pPr>
            <a:r>
              <a:rPr lang="en-GB" altLang="en-US" sz="1900" dirty="0">
                <a:latin typeface="Comic Sans MS" panose="030F0902030302020204" pitchFamily="66" charset="0"/>
              </a:rPr>
              <a:t>12.00pm-  	Play time, then lunch</a:t>
            </a:r>
          </a:p>
          <a:p>
            <a:pPr>
              <a:defRPr/>
            </a:pPr>
            <a:r>
              <a:rPr lang="en-GB" altLang="en-US" sz="1900" dirty="0">
                <a:latin typeface="Comic Sans MS" panose="030F0902030302020204" pitchFamily="66" charset="0"/>
              </a:rPr>
              <a:t>1.00pm-   	Register, followed by Meditation or Art Journaling</a:t>
            </a:r>
          </a:p>
          <a:p>
            <a:pPr>
              <a:defRPr/>
            </a:pPr>
            <a:r>
              <a:rPr lang="en-GB" altLang="en-US" sz="1900" dirty="0">
                <a:latin typeface="Comic Sans MS" panose="030F0902030302020204" pitchFamily="66" charset="0"/>
              </a:rPr>
              <a:t>1.15pm-    	</a:t>
            </a:r>
            <a:r>
              <a:rPr lang="en-GB" altLang="en-US" sz="1400" dirty="0">
                <a:latin typeface="Comic Sans MS" panose="030F0902030302020204" pitchFamily="66" charset="0"/>
              </a:rPr>
              <a:t>Combination of Art, Design Technology, Geography, History, Science, RHE  or RE</a:t>
            </a:r>
            <a:r>
              <a:rPr lang="en-GB" altLang="en-US" sz="1900" dirty="0">
                <a:latin typeface="Comic Sans MS" panose="030F0902030302020204" pitchFamily="66" charset="0"/>
              </a:rPr>
              <a:t>		         </a:t>
            </a:r>
          </a:p>
          <a:p>
            <a:pPr>
              <a:defRPr/>
            </a:pPr>
            <a:r>
              <a:rPr lang="en-GB" altLang="en-US" sz="1900" dirty="0">
                <a:latin typeface="Comic Sans MS" panose="030F0902030302020204" pitchFamily="66" charset="0"/>
              </a:rPr>
              <a:t>2.40pm-   	Assembly (whole school or class based)</a:t>
            </a:r>
          </a:p>
          <a:p>
            <a:pPr>
              <a:defRPr/>
            </a:pPr>
            <a:r>
              <a:rPr lang="en-GB" altLang="en-US" sz="1900" dirty="0">
                <a:latin typeface="Comic Sans MS" panose="030F0902030302020204" pitchFamily="66" charset="0"/>
              </a:rPr>
              <a:t>3.00pm-   	Home time</a:t>
            </a:r>
          </a:p>
          <a:p>
            <a:pPr marL="0" indent="0">
              <a:buNone/>
              <a:defRPr/>
            </a:pPr>
            <a:r>
              <a:rPr lang="en-GB" altLang="en-US" sz="1900" i="1" dirty="0">
                <a:latin typeface="Comic Sans MS" panose="030F0902030302020204" pitchFamily="66" charset="0"/>
              </a:rPr>
              <a:t>The exception is Mondays, when the children have PE in the morning before break time.  Thursday afternoons are our non contact time and children have Music and PE then.</a:t>
            </a:r>
            <a:endParaRPr lang="en-GB" altLang="en-US" sz="2000" dirty="0">
              <a:latin typeface="Comic Sans MS" panose="030F0902030302020204" pitchFamily="66" charset="0"/>
            </a:endParaRPr>
          </a:p>
          <a:p>
            <a:pPr fontAlgn="auto">
              <a:spcAft>
                <a:spcPts val="0"/>
              </a:spcAft>
              <a:buFontTx/>
              <a:buNone/>
              <a:defRPr/>
            </a:pPr>
            <a:endParaRPr lang="en-GB" altLang="en-US" sz="3000" dirty="0">
              <a:latin typeface="Comic Sans MS" panose="030F0902030302020204" pitchFamily="66" charset="0"/>
            </a:endParaRPr>
          </a:p>
        </p:txBody>
      </p:sp>
      <p:pic>
        <p:nvPicPr>
          <p:cNvPr id="6" name="Picture 5">
            <a:extLst>
              <a:ext uri="{FF2B5EF4-FFF2-40B4-BE49-F238E27FC236}">
                <a16:creationId xmlns:a16="http://schemas.microsoft.com/office/drawing/2014/main" id="{8F4F83D6-723A-43FA-AF58-CEB8307C7B83}"/>
              </a:ext>
            </a:extLst>
          </p:cNvPr>
          <p:cNvPicPr>
            <a:picLocks noChangeAspect="1"/>
          </p:cNvPicPr>
          <p:nvPr/>
        </p:nvPicPr>
        <p:blipFill>
          <a:blip r:embed="rId4"/>
          <a:stretch>
            <a:fillRect/>
          </a:stretch>
        </p:blipFill>
        <p:spPr>
          <a:xfrm>
            <a:off x="5508104" y="393824"/>
            <a:ext cx="2313071" cy="145085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210FEB2-AE84-4916-9976-E7459433C737}"/>
              </a:ext>
            </a:extLst>
          </p:cNvPr>
          <p:cNvSpPr>
            <a:spLocks noGrp="1"/>
          </p:cNvSpPr>
          <p:nvPr>
            <p:ph idx="1"/>
          </p:nvPr>
        </p:nvSpPr>
        <p:spPr>
          <a:xfrm>
            <a:off x="1043608" y="331439"/>
            <a:ext cx="7416824" cy="2593505"/>
          </a:xfrm>
        </p:spPr>
        <p:txBody>
          <a:bodyPr vert="horz" lIns="91440" tIns="45720" rIns="91440" bIns="45720" rtlCol="0" anchor="t">
            <a:normAutofit fontScale="62500" lnSpcReduction="20000"/>
          </a:bodyPr>
          <a:lstStyle/>
          <a:p>
            <a:pPr marL="0" indent="0" algn="ctr" eaLnBrk="1" fontAlgn="auto" hangingPunct="1">
              <a:spcAft>
                <a:spcPts val="0"/>
              </a:spcAft>
              <a:buFontTx/>
              <a:buNone/>
              <a:defRPr/>
            </a:pPr>
            <a:r>
              <a:rPr lang="en-GB" sz="4000" u="sng" dirty="0">
                <a:solidFill>
                  <a:schemeClr val="tx1"/>
                </a:solidFill>
                <a:latin typeface="Comic Sans MS" panose="030F0902030302020204" pitchFamily="66" charset="0"/>
              </a:rPr>
              <a:t>PE</a:t>
            </a:r>
            <a:r>
              <a:rPr lang="en-GB" sz="4000" dirty="0">
                <a:solidFill>
                  <a:schemeClr val="tx1"/>
                </a:solidFill>
                <a:latin typeface="Comic Sans MS" panose="030F0902030302020204" pitchFamily="66" charset="0"/>
              </a:rPr>
              <a:t> </a:t>
            </a:r>
          </a:p>
          <a:p>
            <a:pPr marL="0" indent="0" algn="ctr" eaLnBrk="1" fontAlgn="auto" hangingPunct="1">
              <a:spcAft>
                <a:spcPts val="0"/>
              </a:spcAft>
              <a:buFontTx/>
              <a:buNone/>
              <a:defRPr/>
            </a:pPr>
            <a:r>
              <a:rPr lang="en-GB" sz="4000" dirty="0">
                <a:solidFill>
                  <a:schemeClr val="tx1"/>
                </a:solidFill>
                <a:latin typeface="Comic Sans MS" panose="030F0902030302020204" pitchFamily="66" charset="0"/>
              </a:rPr>
              <a:t>PE days are on </a:t>
            </a:r>
          </a:p>
          <a:p>
            <a:pPr marL="0" indent="0" algn="ctr">
              <a:buNone/>
              <a:defRPr/>
            </a:pPr>
            <a:r>
              <a:rPr lang="en-GB" sz="4000" b="1" dirty="0">
                <a:solidFill>
                  <a:schemeClr val="tx1"/>
                </a:solidFill>
                <a:latin typeface="Comic Sans MS"/>
              </a:rPr>
              <a:t>Monday</a:t>
            </a:r>
            <a:r>
              <a:rPr lang="en-GB" sz="4000" dirty="0">
                <a:solidFill>
                  <a:schemeClr val="tx1"/>
                </a:solidFill>
                <a:latin typeface="Comic Sans MS"/>
              </a:rPr>
              <a:t> and </a:t>
            </a:r>
            <a:r>
              <a:rPr lang="en-GB" sz="4000" b="1" dirty="0">
                <a:solidFill>
                  <a:schemeClr val="tx1"/>
                </a:solidFill>
                <a:latin typeface="Comic Sans MS"/>
              </a:rPr>
              <a:t>Thursday.</a:t>
            </a:r>
            <a:r>
              <a:rPr lang="en-GB" sz="4000" dirty="0">
                <a:solidFill>
                  <a:schemeClr val="tx1"/>
                </a:solidFill>
                <a:latin typeface="Comic Sans MS"/>
              </a:rPr>
              <a:t> </a:t>
            </a:r>
            <a:endParaRPr lang="en-GB" sz="4000" dirty="0">
              <a:solidFill>
                <a:schemeClr val="tx1"/>
              </a:solidFill>
              <a:latin typeface="Comic Sans MS" panose="030F0902030302020204" pitchFamily="66" charset="0"/>
            </a:endParaRPr>
          </a:p>
          <a:p>
            <a:pPr marL="0" indent="0" algn="ctr" eaLnBrk="1" fontAlgn="auto" hangingPunct="1">
              <a:spcAft>
                <a:spcPts val="0"/>
              </a:spcAft>
              <a:buFontTx/>
              <a:buNone/>
              <a:defRPr/>
            </a:pPr>
            <a:r>
              <a:rPr lang="en-GB" sz="4000" dirty="0">
                <a:solidFill>
                  <a:schemeClr val="tx1"/>
                </a:solidFill>
                <a:latin typeface="Comic Sans MS" panose="030F0902030302020204" pitchFamily="66" charset="0"/>
              </a:rPr>
              <a:t>Please ensure your children is wearing correct PE uniform  (</a:t>
            </a:r>
            <a:r>
              <a:rPr lang="en-GB" sz="4000" b="1" u="sng" dirty="0">
                <a:solidFill>
                  <a:schemeClr val="tx1"/>
                </a:solidFill>
                <a:latin typeface="Comic Sans MS" panose="030F0902030302020204" pitchFamily="66" charset="0"/>
              </a:rPr>
              <a:t>named).</a:t>
            </a:r>
          </a:p>
          <a:p>
            <a:pPr marL="0" indent="0" algn="ctr" eaLnBrk="1" fontAlgn="auto" hangingPunct="1">
              <a:spcAft>
                <a:spcPts val="0"/>
              </a:spcAft>
              <a:buFontTx/>
              <a:buNone/>
              <a:defRPr/>
            </a:pPr>
            <a:r>
              <a:rPr lang="en-GB" sz="4000" dirty="0">
                <a:solidFill>
                  <a:schemeClr val="tx1"/>
                </a:solidFill>
                <a:latin typeface="Comic Sans MS" panose="030F0902030302020204" pitchFamily="66" charset="0"/>
              </a:rPr>
              <a:t> </a:t>
            </a:r>
          </a:p>
          <a:p>
            <a:pPr eaLnBrk="1" fontAlgn="auto" hangingPunct="1">
              <a:spcAft>
                <a:spcPts val="0"/>
              </a:spcAft>
              <a:defRPr/>
            </a:pPr>
            <a:endParaRPr lang="en-GB" sz="2400" dirty="0">
              <a:solidFill>
                <a:srgbClr val="FF0000"/>
              </a:solidFill>
            </a:endParaRPr>
          </a:p>
        </p:txBody>
      </p:sp>
      <p:pic>
        <p:nvPicPr>
          <p:cNvPr id="2" name="Picture 1">
            <a:extLst>
              <a:ext uri="{FF2B5EF4-FFF2-40B4-BE49-F238E27FC236}">
                <a16:creationId xmlns:a16="http://schemas.microsoft.com/office/drawing/2014/main" id="{D633304D-EDA7-4337-94A7-3F9FE80EA1D0}"/>
              </a:ext>
            </a:extLst>
          </p:cNvPr>
          <p:cNvPicPr>
            <a:picLocks noChangeAspect="1"/>
          </p:cNvPicPr>
          <p:nvPr/>
        </p:nvPicPr>
        <p:blipFill>
          <a:blip r:embed="rId3"/>
          <a:stretch>
            <a:fillRect/>
          </a:stretch>
        </p:blipFill>
        <p:spPr>
          <a:xfrm>
            <a:off x="529523" y="340571"/>
            <a:ext cx="936655" cy="1288229"/>
          </a:xfrm>
          <a:prstGeom prst="rect">
            <a:avLst/>
          </a:prstGeom>
        </p:spPr>
      </p:pic>
      <p:sp>
        <p:nvSpPr>
          <p:cNvPr id="6" name="TextBox 5">
            <a:extLst>
              <a:ext uri="{FF2B5EF4-FFF2-40B4-BE49-F238E27FC236}">
                <a16:creationId xmlns:a16="http://schemas.microsoft.com/office/drawing/2014/main" id="{E0D3CE2D-D180-4BB3-9EFE-6198DE3ABC43}"/>
              </a:ext>
            </a:extLst>
          </p:cNvPr>
          <p:cNvSpPr txBox="1"/>
          <p:nvPr/>
        </p:nvSpPr>
        <p:spPr>
          <a:xfrm>
            <a:off x="716117" y="2636912"/>
            <a:ext cx="5616624" cy="1815882"/>
          </a:xfrm>
          <a:prstGeom prst="rect">
            <a:avLst/>
          </a:prstGeom>
          <a:noFill/>
        </p:spPr>
        <p:txBody>
          <a:bodyPr wrap="square" lIns="91440" tIns="45720" rIns="91440" bIns="45720" rtlCol="0" anchor="t">
            <a:spAutoFit/>
          </a:bodyPr>
          <a:lstStyle/>
          <a:p>
            <a:r>
              <a:rPr lang="en-GB" sz="1400" dirty="0">
                <a:latin typeface="Comic Sans MS"/>
              </a:rPr>
              <a:t>PE Kit</a:t>
            </a:r>
          </a:p>
          <a:p>
            <a:pPr marL="285750" indent="-285750">
              <a:buFontTx/>
              <a:buChar char="-"/>
            </a:pPr>
            <a:r>
              <a:rPr lang="en-GB" sz="1400" dirty="0">
                <a:latin typeface="Comic Sans MS"/>
              </a:rPr>
              <a:t>White Polo Top preferable with </a:t>
            </a:r>
            <a:r>
              <a:rPr lang="en-GB" sz="1400" dirty="0" err="1">
                <a:latin typeface="Comic Sans MS"/>
              </a:rPr>
              <a:t>CtK</a:t>
            </a:r>
            <a:r>
              <a:rPr lang="en-GB" sz="1400" dirty="0">
                <a:latin typeface="Comic Sans MS"/>
              </a:rPr>
              <a:t> motif</a:t>
            </a:r>
          </a:p>
          <a:p>
            <a:pPr marL="285750" indent="-285750">
              <a:buFontTx/>
              <a:buChar char="-"/>
            </a:pPr>
            <a:r>
              <a:rPr lang="en-GB" sz="1400" dirty="0">
                <a:latin typeface="Comic Sans MS"/>
              </a:rPr>
              <a:t>Navy Blue Shorts</a:t>
            </a:r>
          </a:p>
          <a:p>
            <a:pPr marL="285750" indent="-285750">
              <a:buFontTx/>
              <a:buChar char="-"/>
            </a:pPr>
            <a:r>
              <a:rPr lang="en-GB" sz="1400" dirty="0">
                <a:latin typeface="Comic Sans MS"/>
              </a:rPr>
              <a:t>Trainers </a:t>
            </a:r>
          </a:p>
          <a:p>
            <a:pPr marL="285750" indent="-285750">
              <a:buFontTx/>
              <a:buChar char="-"/>
            </a:pPr>
            <a:r>
              <a:rPr lang="en-GB" sz="1400" dirty="0">
                <a:latin typeface="Comic Sans MS"/>
              </a:rPr>
              <a:t>Navy tracksuit (winter)</a:t>
            </a:r>
          </a:p>
          <a:p>
            <a:pPr marL="285750" indent="-285750">
              <a:buFontTx/>
              <a:buChar char="-"/>
            </a:pPr>
            <a:r>
              <a:rPr lang="en-GB" sz="1400" dirty="0">
                <a:latin typeface="Comic Sans MS"/>
              </a:rPr>
              <a:t>No designer label sports clothing</a:t>
            </a:r>
          </a:p>
          <a:p>
            <a:pPr marL="285750" indent="-285750">
              <a:buFontTx/>
              <a:buChar char="-"/>
            </a:pPr>
            <a:r>
              <a:rPr lang="en-GB" sz="1400" dirty="0">
                <a:latin typeface="Comic Sans MS"/>
              </a:rPr>
              <a:t>Velcro trainers unless children have learned to </a:t>
            </a:r>
          </a:p>
          <a:p>
            <a:r>
              <a:rPr lang="en-GB" sz="1400" dirty="0">
                <a:latin typeface="Comic Sans MS"/>
              </a:rPr>
              <a:t>      tie their laces please!</a:t>
            </a:r>
          </a:p>
        </p:txBody>
      </p:sp>
      <p:pic>
        <p:nvPicPr>
          <p:cNvPr id="7" name="Picture 6">
            <a:extLst>
              <a:ext uri="{FF2B5EF4-FFF2-40B4-BE49-F238E27FC236}">
                <a16:creationId xmlns:a16="http://schemas.microsoft.com/office/drawing/2014/main" id="{9466EF48-32B3-4D97-AD64-D38974A52A7D}"/>
              </a:ext>
            </a:extLst>
          </p:cNvPr>
          <p:cNvPicPr>
            <a:picLocks noChangeAspect="1"/>
          </p:cNvPicPr>
          <p:nvPr/>
        </p:nvPicPr>
        <p:blipFill>
          <a:blip r:embed="rId4"/>
          <a:stretch>
            <a:fillRect/>
          </a:stretch>
        </p:blipFill>
        <p:spPr>
          <a:xfrm>
            <a:off x="693435" y="4504991"/>
            <a:ext cx="2313071" cy="1450851"/>
          </a:xfrm>
          <a:prstGeom prst="rect">
            <a:avLst/>
          </a:prstGeom>
        </p:spPr>
      </p:pic>
      <p:pic>
        <p:nvPicPr>
          <p:cNvPr id="8" name="Picture 4">
            <a:extLst>
              <a:ext uri="{FF2B5EF4-FFF2-40B4-BE49-F238E27FC236}">
                <a16:creationId xmlns:a16="http://schemas.microsoft.com/office/drawing/2014/main" id="{EEB98CC0-63FF-4BC3-8D62-335F3DCA3C9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3368800"/>
            <a:ext cx="1666616" cy="227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7789C1B-16A7-4D58-83BC-385CB111053E}"/>
              </a:ext>
            </a:extLst>
          </p:cNvPr>
          <p:cNvSpPr>
            <a:spLocks noGrp="1" noChangeArrowheads="1"/>
          </p:cNvSpPr>
          <p:nvPr>
            <p:ph type="title"/>
          </p:nvPr>
        </p:nvSpPr>
        <p:spPr/>
        <p:txBody>
          <a:bodyPr/>
          <a:lstStyle/>
          <a:p>
            <a:pPr algn="ctr" eaLnBrk="1" hangingPunct="1"/>
            <a:r>
              <a:rPr lang="en-US" altLang="en-US">
                <a:latin typeface="Comic Sans MS" panose="030F0702030302020204" pitchFamily="66" charset="0"/>
              </a:rPr>
              <a:t>Reading at Christ the King</a:t>
            </a:r>
          </a:p>
        </p:txBody>
      </p:sp>
      <p:sp>
        <p:nvSpPr>
          <p:cNvPr id="3" name="Content Placeholder 2">
            <a:extLst>
              <a:ext uri="{FF2B5EF4-FFF2-40B4-BE49-F238E27FC236}">
                <a16:creationId xmlns:a16="http://schemas.microsoft.com/office/drawing/2014/main" id="{D18A2F01-920B-43DF-B80F-137E7A9BF0EE}"/>
              </a:ext>
            </a:extLst>
          </p:cNvPr>
          <p:cNvSpPr>
            <a:spLocks noGrp="1"/>
          </p:cNvSpPr>
          <p:nvPr>
            <p:ph idx="1"/>
          </p:nvPr>
        </p:nvSpPr>
        <p:spPr>
          <a:xfrm>
            <a:off x="605035" y="1628800"/>
            <a:ext cx="7886700" cy="4392488"/>
          </a:xfrm>
        </p:spPr>
        <p:txBody>
          <a:bodyPr rtlCol="0">
            <a:normAutofit lnSpcReduction="10000"/>
          </a:bodyPr>
          <a:lstStyle/>
          <a:p>
            <a:pPr marL="0" indent="0" eaLnBrk="1" hangingPunct="1">
              <a:spcAft>
                <a:spcPts val="0"/>
              </a:spcAft>
              <a:buFont typeface="Arial" panose="020B0604020202020204" pitchFamily="34" charset="0"/>
              <a:buNone/>
              <a:defRPr/>
            </a:pPr>
            <a:r>
              <a:rPr lang="en-GB" sz="3900" b="1" dirty="0">
                <a:solidFill>
                  <a:schemeClr val="tx1"/>
                </a:solidFill>
                <a:latin typeface="Comic Sans MS" panose="030F0902030302020204" pitchFamily="66" charset="0"/>
              </a:rPr>
              <a:t>Readers need you!</a:t>
            </a:r>
            <a:r>
              <a:rPr lang="en-US" sz="3900" b="1" dirty="0">
                <a:solidFill>
                  <a:schemeClr val="tx1"/>
                </a:solidFill>
                <a:latin typeface="Comic Sans MS" panose="030F0902030302020204" pitchFamily="66" charset="0"/>
              </a:rPr>
              <a:t>​</a:t>
            </a:r>
          </a:p>
          <a:p>
            <a:pPr marL="0" indent="0" eaLnBrk="1" hangingPunct="1">
              <a:spcAft>
                <a:spcPts val="0"/>
              </a:spcAft>
              <a:buFont typeface="Arial" panose="020B0604020202020204" pitchFamily="34" charset="0"/>
              <a:buNone/>
              <a:defRPr/>
            </a:pPr>
            <a:r>
              <a:rPr lang="en-GB" sz="2600" dirty="0">
                <a:solidFill>
                  <a:schemeClr val="tx1"/>
                </a:solidFill>
                <a:latin typeface="Comic Sans MS" panose="030F0902030302020204" pitchFamily="66" charset="0"/>
              </a:rPr>
              <a:t>Read to and with your child daily​.</a:t>
            </a:r>
          </a:p>
          <a:p>
            <a:pPr marL="0" indent="0" eaLnBrk="1" hangingPunct="1">
              <a:spcAft>
                <a:spcPts val="0"/>
              </a:spcAft>
              <a:buFont typeface="Arial" panose="020B0604020202020204" pitchFamily="34" charset="0"/>
              <a:buNone/>
              <a:defRPr/>
            </a:pPr>
            <a:r>
              <a:rPr lang="en-GB" sz="2600" dirty="0">
                <a:solidFill>
                  <a:schemeClr val="tx1"/>
                </a:solidFill>
                <a:latin typeface="Comic Sans MS" panose="030F0902030302020204" pitchFamily="66" charset="0"/>
              </a:rPr>
              <a:t>Read everywhere and anywhere.​</a:t>
            </a:r>
          </a:p>
          <a:p>
            <a:pPr marL="0" indent="0" eaLnBrk="1" hangingPunct="1">
              <a:spcAft>
                <a:spcPts val="0"/>
              </a:spcAft>
              <a:buFont typeface="Arial" panose="020B0604020202020204" pitchFamily="34" charset="0"/>
              <a:buNone/>
              <a:defRPr/>
            </a:pPr>
            <a:r>
              <a:rPr lang="en-GB" sz="2600" dirty="0">
                <a:solidFill>
                  <a:schemeClr val="tx1"/>
                </a:solidFill>
                <a:latin typeface="Comic Sans MS" panose="030F0902030302020204" pitchFamily="66" charset="0"/>
              </a:rPr>
              <a:t>Find a time that works for your child.​</a:t>
            </a:r>
          </a:p>
          <a:p>
            <a:pPr marL="0" indent="0" eaLnBrk="1" hangingPunct="1">
              <a:spcAft>
                <a:spcPts val="0"/>
              </a:spcAft>
              <a:buFont typeface="Arial" panose="020B0604020202020204" pitchFamily="34" charset="0"/>
              <a:buNone/>
              <a:defRPr/>
            </a:pPr>
            <a:r>
              <a:rPr lang="en-GB" sz="2600" dirty="0">
                <a:solidFill>
                  <a:schemeClr val="tx1"/>
                </a:solidFill>
                <a:latin typeface="Comic Sans MS" panose="030F0902030302020204" pitchFamily="66" charset="0"/>
              </a:rPr>
              <a:t>Encourage all efforts​.</a:t>
            </a:r>
          </a:p>
          <a:p>
            <a:pPr marL="0" indent="0" eaLnBrk="1" hangingPunct="1">
              <a:spcAft>
                <a:spcPts val="0"/>
              </a:spcAft>
              <a:buFont typeface="Arial" panose="020B0604020202020204" pitchFamily="34" charset="0"/>
              <a:buNone/>
              <a:defRPr/>
            </a:pPr>
            <a:r>
              <a:rPr lang="en-GB" sz="2600" dirty="0">
                <a:solidFill>
                  <a:schemeClr val="tx1"/>
                </a:solidFill>
                <a:latin typeface="Comic Sans MS" panose="030F0902030302020204" pitchFamily="66" charset="0"/>
              </a:rPr>
              <a:t>Remember that reading makes a huge difference to your child’s life chances. ​</a:t>
            </a:r>
          </a:p>
          <a:p>
            <a:pPr marL="0" indent="0" eaLnBrk="1" hangingPunct="1">
              <a:spcAft>
                <a:spcPts val="0"/>
              </a:spcAft>
              <a:buFont typeface="Arial" panose="020B0604020202020204" pitchFamily="34" charset="0"/>
              <a:buNone/>
              <a:defRPr/>
            </a:pPr>
            <a:r>
              <a:rPr lang="en-GB" sz="2600" dirty="0">
                <a:solidFill>
                  <a:schemeClr val="tx1"/>
                </a:solidFill>
                <a:latin typeface="Comic Sans MS" panose="030F0902030302020204" pitchFamily="66" charset="0"/>
              </a:rPr>
              <a:t>Discuss the text – explain it, say what you think about it, make links </a:t>
            </a:r>
            <a:r>
              <a:rPr lang="en-GB" sz="2600">
                <a:solidFill>
                  <a:schemeClr val="tx1"/>
                </a:solidFill>
                <a:latin typeface="Comic Sans MS" panose="030F0902030302020204" pitchFamily="66" charset="0"/>
              </a:rPr>
              <a:t>to similar books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D2FC83-DD5E-40A5-B23C-3620DDBB5DC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7312" y="1013349"/>
            <a:ext cx="792185"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8B67089-E585-482E-8BDD-655911A84C5D}"/>
              </a:ext>
            </a:extLst>
          </p:cNvPr>
          <p:cNvSpPr txBox="1"/>
          <p:nvPr/>
        </p:nvSpPr>
        <p:spPr>
          <a:xfrm>
            <a:off x="734094" y="889318"/>
            <a:ext cx="3312368" cy="584775"/>
          </a:xfrm>
          <a:prstGeom prst="rect">
            <a:avLst/>
          </a:prstGeom>
          <a:noFill/>
        </p:spPr>
        <p:txBody>
          <a:bodyPr wrap="square" rtlCol="0">
            <a:spAutoFit/>
          </a:bodyPr>
          <a:lstStyle/>
          <a:p>
            <a:r>
              <a:rPr lang="en-GB" sz="3200" dirty="0">
                <a:latin typeface="Comic Sans MS" panose="030F0702030302020204" pitchFamily="66" charset="0"/>
              </a:rPr>
              <a:t>Home Learning</a:t>
            </a:r>
          </a:p>
        </p:txBody>
      </p:sp>
      <p:sp>
        <p:nvSpPr>
          <p:cNvPr id="7" name="TextBox 6">
            <a:extLst>
              <a:ext uri="{FF2B5EF4-FFF2-40B4-BE49-F238E27FC236}">
                <a16:creationId xmlns:a16="http://schemas.microsoft.com/office/drawing/2014/main" id="{F90806DA-EE7E-4258-8A90-96EA5EA86925}"/>
              </a:ext>
            </a:extLst>
          </p:cNvPr>
          <p:cNvSpPr txBox="1"/>
          <p:nvPr/>
        </p:nvSpPr>
        <p:spPr>
          <a:xfrm>
            <a:off x="568598" y="1668534"/>
            <a:ext cx="6955730" cy="3231654"/>
          </a:xfrm>
          <a:prstGeom prst="rect">
            <a:avLst/>
          </a:prstGeom>
          <a:noFill/>
        </p:spPr>
        <p:txBody>
          <a:bodyPr wrap="square" rtlCol="0">
            <a:spAutoFit/>
          </a:bodyPr>
          <a:lstStyle/>
          <a:p>
            <a:r>
              <a:rPr lang="en-GB" sz="2400" dirty="0">
                <a:latin typeface="Comic Sans MS" panose="030F0702030302020204" pitchFamily="66" charset="0"/>
              </a:rPr>
              <a:t>-  </a:t>
            </a:r>
            <a:r>
              <a:rPr lang="en-GB" sz="2000" dirty="0">
                <a:latin typeface="Comic Sans MS" panose="030F0702030302020204" pitchFamily="66" charset="0"/>
              </a:rPr>
              <a:t>Daily Reading to an adult, </a:t>
            </a:r>
            <a:r>
              <a:rPr lang="en-GB" sz="2000" dirty="0">
                <a:highlight>
                  <a:srgbClr val="FFFF00"/>
                </a:highlight>
                <a:latin typeface="Comic Sans MS" panose="030F0702030302020204" pitchFamily="66" charset="0"/>
              </a:rPr>
              <a:t>date the circle on the level   list fixed into the Record – no need to write book title or anything else, unless you want to write a specific comment about reading</a:t>
            </a:r>
          </a:p>
          <a:p>
            <a:pPr marL="342900" indent="-342900">
              <a:buFontTx/>
              <a:buChar char="-"/>
            </a:pPr>
            <a:r>
              <a:rPr lang="en-GB" sz="2000" dirty="0">
                <a:latin typeface="Comic Sans MS" panose="030F0702030302020204" pitchFamily="66" charset="0"/>
              </a:rPr>
              <a:t>Daily Spellings – Look, Say, Cover, Write, Check</a:t>
            </a:r>
          </a:p>
          <a:p>
            <a:pPr marL="342900" indent="-342900">
              <a:buFontTx/>
              <a:buChar char="-"/>
            </a:pPr>
            <a:r>
              <a:rPr lang="en-GB" sz="2000" dirty="0">
                <a:latin typeface="Comic Sans MS" panose="030F0702030302020204" pitchFamily="66" charset="0"/>
              </a:rPr>
              <a:t>Other Home Learning Log tasks as set (these will often be consolidation of learning the children have completed in class)</a:t>
            </a:r>
          </a:p>
          <a:p>
            <a:pPr marL="342900" indent="-342900">
              <a:buFontTx/>
              <a:buChar char="-"/>
            </a:pPr>
            <a:r>
              <a:rPr lang="en-GB" sz="2000" dirty="0">
                <a:latin typeface="Comic Sans MS" panose="030F0702030302020204" pitchFamily="66" charset="0"/>
              </a:rPr>
              <a:t>Some use of apps with recommended tasks from us, such as IXL, TT </a:t>
            </a:r>
            <a:r>
              <a:rPr lang="en-GB" sz="2000" dirty="0" err="1">
                <a:latin typeface="Comic Sans MS" panose="030F0702030302020204" pitchFamily="66" charset="0"/>
              </a:rPr>
              <a:t>Rockstars</a:t>
            </a:r>
            <a:r>
              <a:rPr lang="en-GB" sz="2000" dirty="0">
                <a:latin typeface="Comic Sans MS" panose="030F0702030302020204" pitchFamily="66" charset="0"/>
              </a:rPr>
              <a:t> (</a:t>
            </a:r>
            <a:r>
              <a:rPr lang="en-GB" sz="2000" dirty="0" err="1">
                <a:latin typeface="Comic Sans MS" panose="030F0702030302020204" pitchFamily="66" charset="0"/>
              </a:rPr>
              <a:t>Numbots</a:t>
            </a:r>
            <a:r>
              <a:rPr lang="en-GB" sz="2000" dirty="0">
                <a:latin typeface="Comic Sans MS" panose="030F0702030302020204" pitchFamily="66" charset="0"/>
              </a:rPr>
              <a:t>)</a:t>
            </a:r>
          </a:p>
        </p:txBody>
      </p:sp>
      <p:pic>
        <p:nvPicPr>
          <p:cNvPr id="10" name="Picture 9">
            <a:extLst>
              <a:ext uri="{FF2B5EF4-FFF2-40B4-BE49-F238E27FC236}">
                <a16:creationId xmlns:a16="http://schemas.microsoft.com/office/drawing/2014/main" id="{7098D493-EAE1-4D6E-B73F-86AE0CEEE063}"/>
              </a:ext>
            </a:extLst>
          </p:cNvPr>
          <p:cNvPicPr>
            <a:picLocks noChangeAspect="1"/>
          </p:cNvPicPr>
          <p:nvPr/>
        </p:nvPicPr>
        <p:blipFill>
          <a:blip r:embed="rId4"/>
          <a:stretch>
            <a:fillRect/>
          </a:stretch>
        </p:blipFill>
        <p:spPr>
          <a:xfrm>
            <a:off x="3203848" y="5085184"/>
            <a:ext cx="2313071" cy="145085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6AE36-ABF9-4C2A-A032-8653AB1DA67A}"/>
              </a:ext>
            </a:extLst>
          </p:cNvPr>
          <p:cNvSpPr>
            <a:spLocks noGrp="1"/>
          </p:cNvSpPr>
          <p:nvPr>
            <p:ph type="title"/>
          </p:nvPr>
        </p:nvSpPr>
        <p:spPr/>
        <p:txBody>
          <a:bodyPr/>
          <a:lstStyle/>
          <a:p>
            <a:r>
              <a:rPr lang="en-GB" dirty="0"/>
              <a:t>Spellings</a:t>
            </a:r>
          </a:p>
        </p:txBody>
      </p:sp>
      <p:sp>
        <p:nvSpPr>
          <p:cNvPr id="3" name="Content Placeholder 2">
            <a:extLst>
              <a:ext uri="{FF2B5EF4-FFF2-40B4-BE49-F238E27FC236}">
                <a16:creationId xmlns:a16="http://schemas.microsoft.com/office/drawing/2014/main" id="{FBBE9071-D2FB-4B73-AD52-7B1C758C664E}"/>
              </a:ext>
            </a:extLst>
          </p:cNvPr>
          <p:cNvSpPr>
            <a:spLocks noGrp="1"/>
          </p:cNvSpPr>
          <p:nvPr>
            <p:ph idx="1"/>
          </p:nvPr>
        </p:nvSpPr>
        <p:spPr>
          <a:xfrm>
            <a:off x="-7104" y="1886758"/>
            <a:ext cx="4579104" cy="4361642"/>
          </a:xfrm>
        </p:spPr>
        <p:txBody>
          <a:bodyPr>
            <a:normAutofit/>
          </a:bodyPr>
          <a:lstStyle/>
          <a:p>
            <a:r>
              <a:rPr lang="en-GB" dirty="0"/>
              <a:t>The children will be given spellings to learn every FRIDAY. The Home Learning books then need to be back in school every THURSDAY.</a:t>
            </a:r>
          </a:p>
          <a:p>
            <a:r>
              <a:rPr lang="en-GB" dirty="0"/>
              <a:t>At the start of the year, we are revisiting the reading and spelling of words that the children will have already been taught in Year 1. Currently, these include Common Exception words which are words that cannot often be ‘Fred Talked’. </a:t>
            </a:r>
          </a:p>
          <a:p>
            <a:r>
              <a:rPr lang="en-GB" dirty="0"/>
              <a:t>The children are then expected to use these words accurately in their writing books</a:t>
            </a:r>
          </a:p>
        </p:txBody>
      </p:sp>
      <p:pic>
        <p:nvPicPr>
          <p:cNvPr id="4" name="Picture 3">
            <a:extLst>
              <a:ext uri="{FF2B5EF4-FFF2-40B4-BE49-F238E27FC236}">
                <a16:creationId xmlns:a16="http://schemas.microsoft.com/office/drawing/2014/main" id="{5363D107-988B-467E-A888-6D1DB4259672}"/>
              </a:ext>
            </a:extLst>
          </p:cNvPr>
          <p:cNvPicPr>
            <a:picLocks noChangeAspect="1"/>
          </p:cNvPicPr>
          <p:nvPr/>
        </p:nvPicPr>
        <p:blipFill>
          <a:blip r:embed="rId2"/>
          <a:stretch>
            <a:fillRect/>
          </a:stretch>
        </p:blipFill>
        <p:spPr>
          <a:xfrm>
            <a:off x="5364088" y="79375"/>
            <a:ext cx="3205071" cy="2081215"/>
          </a:xfrm>
          <a:prstGeom prst="rect">
            <a:avLst/>
          </a:prstGeom>
        </p:spPr>
      </p:pic>
      <p:pic>
        <p:nvPicPr>
          <p:cNvPr id="5" name="Picture 4">
            <a:extLst>
              <a:ext uri="{FF2B5EF4-FFF2-40B4-BE49-F238E27FC236}">
                <a16:creationId xmlns:a16="http://schemas.microsoft.com/office/drawing/2014/main" id="{1FF9E611-CA23-404B-ABF0-B81FE38C4CA8}"/>
              </a:ext>
            </a:extLst>
          </p:cNvPr>
          <p:cNvPicPr>
            <a:picLocks noChangeAspect="1"/>
          </p:cNvPicPr>
          <p:nvPr/>
        </p:nvPicPr>
        <p:blipFill>
          <a:blip r:embed="rId3"/>
          <a:stretch>
            <a:fillRect/>
          </a:stretch>
        </p:blipFill>
        <p:spPr>
          <a:xfrm>
            <a:off x="4554944" y="2376967"/>
            <a:ext cx="4352998" cy="2685432"/>
          </a:xfrm>
          <a:prstGeom prst="rect">
            <a:avLst/>
          </a:prstGeom>
        </p:spPr>
      </p:pic>
    </p:spTree>
    <p:extLst>
      <p:ext uri="{BB962C8B-B14F-4D97-AF65-F5344CB8AC3E}">
        <p14:creationId xmlns:p14="http://schemas.microsoft.com/office/powerpoint/2010/main" val="124542214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509caaa-0219-4eb0-b04f-ceacb734d964">
      <Terms xmlns="http://schemas.microsoft.com/office/infopath/2007/PartnerControls"/>
    </lcf76f155ced4ddcb4097134ff3c332f>
    <TaxCatchAll xmlns="7610ae54-4158-4e75-8123-f12a9a6adb2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FD0D390699A64FB43144659BF99BE9" ma:contentTypeVersion="17" ma:contentTypeDescription="Create a new document." ma:contentTypeScope="" ma:versionID="084a218c53aac6a9a2ddd357dc1ef121">
  <xsd:schema xmlns:xsd="http://www.w3.org/2001/XMLSchema" xmlns:xs="http://www.w3.org/2001/XMLSchema" xmlns:p="http://schemas.microsoft.com/office/2006/metadata/properties" xmlns:ns2="a509caaa-0219-4eb0-b04f-ceacb734d964" xmlns:ns3="7610ae54-4158-4e75-8123-f12a9a6adb26" targetNamespace="http://schemas.microsoft.com/office/2006/metadata/properties" ma:root="true" ma:fieldsID="c4d441dd9e3b723d75e6fe76d15cd4c0" ns2:_="" ns3:_="">
    <xsd:import namespace="a509caaa-0219-4eb0-b04f-ceacb734d964"/>
    <xsd:import namespace="7610ae54-4158-4e75-8123-f12a9a6adb2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09caaa-0219-4eb0-b04f-ceacb734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a8d2882-d764-4e05-9c1c-0fd97eb64db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10ae54-4158-4e75-8123-f12a9a6adb2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875147b-2928-419e-b618-3ff807fc65b6}" ma:internalName="TaxCatchAll" ma:showField="CatchAllData" ma:web="7610ae54-4158-4e75-8123-f12a9a6adb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E79D28-1A01-40E0-BE39-92EDB236AD15}">
  <ds:schemaRefs>
    <ds:schemaRef ds:uri="http://schemas.microsoft.com/office/infopath/2007/PartnerControls"/>
    <ds:schemaRef ds:uri="a509caaa-0219-4eb0-b04f-ceacb734d964"/>
    <ds:schemaRef ds:uri="http://purl.org/dc/terms/"/>
    <ds:schemaRef ds:uri="http://purl.org/dc/elements/1.1/"/>
    <ds:schemaRef ds:uri="http://purl.org/dc/dcmitype/"/>
    <ds:schemaRef ds:uri="http://schemas.microsoft.com/office/2006/documentManagement/types"/>
    <ds:schemaRef ds:uri="http://www.w3.org/XML/1998/namespace"/>
    <ds:schemaRef ds:uri="http://schemas.openxmlformats.org/package/2006/metadata/core-properties"/>
    <ds:schemaRef ds:uri="7610ae54-4158-4e75-8123-f12a9a6adb26"/>
    <ds:schemaRef ds:uri="http://schemas.microsoft.com/office/2006/metadata/properties"/>
  </ds:schemaRefs>
</ds:datastoreItem>
</file>

<file path=customXml/itemProps2.xml><?xml version="1.0" encoding="utf-8"?>
<ds:datastoreItem xmlns:ds="http://schemas.openxmlformats.org/officeDocument/2006/customXml" ds:itemID="{E34A8BC4-F1E5-4C24-BE7A-5F6A4A72591D}">
  <ds:schemaRefs>
    <ds:schemaRef ds:uri="http://schemas.microsoft.com/sharepoint/v3/contenttype/forms"/>
  </ds:schemaRefs>
</ds:datastoreItem>
</file>

<file path=customXml/itemProps3.xml><?xml version="1.0" encoding="utf-8"?>
<ds:datastoreItem xmlns:ds="http://schemas.openxmlformats.org/officeDocument/2006/customXml" ds:itemID="{72DE713B-D065-40EC-9C45-01B062C3AC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09caaa-0219-4eb0-b04f-ceacb734d964"/>
    <ds:schemaRef ds:uri="7610ae54-4158-4e75-8123-f12a9a6adb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1444</TotalTime>
  <Words>1451</Words>
  <Application>Microsoft Office PowerPoint</Application>
  <PresentationFormat>On-screen Show (4:3)</PresentationFormat>
  <Paragraphs>170</Paragraphs>
  <Slides>16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Comic Sans MS</vt:lpstr>
      <vt:lpstr>Tahoma</vt:lpstr>
      <vt:lpstr>Trebuchet MS</vt:lpstr>
      <vt:lpstr>Wingdings 3</vt:lpstr>
      <vt:lpstr>Facet</vt:lpstr>
      <vt:lpstr>PowerPoint Presentation</vt:lpstr>
      <vt:lpstr>Senior Leadership</vt:lpstr>
      <vt:lpstr>Year 2 Team </vt:lpstr>
      <vt:lpstr>PowerPoint Presentation</vt:lpstr>
      <vt:lpstr>PowerPoint Presentation</vt:lpstr>
      <vt:lpstr>PowerPoint Presentation</vt:lpstr>
      <vt:lpstr>Reading at Christ the King</vt:lpstr>
      <vt:lpstr>PowerPoint Presentation</vt:lpstr>
      <vt:lpstr>Spellings</vt:lpstr>
      <vt:lpstr>Read Write Inc Phonics</vt:lpstr>
      <vt:lpstr>Zones of Regulation</vt:lpstr>
      <vt:lpstr>PowerPoint Presentation</vt:lpstr>
      <vt:lpstr>PowerPoint Presentation</vt:lpstr>
      <vt:lpstr>PowerPoint Presentation</vt:lpstr>
      <vt:lpstr>Key Dates </vt:lpstr>
      <vt:lpstr>PowerPoint Presentation</vt:lpstr>
    </vt:vector>
  </TitlesOfParts>
  <Company>Bournemouth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manprof</dc:creator>
  <cp:lastModifiedBy>Rachel Sargeant</cp:lastModifiedBy>
  <cp:revision>448</cp:revision>
  <cp:lastPrinted>2023-09-18T15:21:10Z</cp:lastPrinted>
  <dcterms:created xsi:type="dcterms:W3CDTF">2011-06-16T08:32:59Z</dcterms:created>
  <dcterms:modified xsi:type="dcterms:W3CDTF">2023-09-19T15:43:23Z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0x0101005EFD0D390699A64FB43144659BF99BE9</vt:lpwstr>
  </property>
  <property fmtid="{D5CDD505-2E9C-101B-9397-08002B2CF9AE}" pid="3" name="MediaServiceImageTags">
    <vt:lpwstr/>
  </property>
</Properties>
</file>