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19"/>
  </p:notesMasterIdLst>
  <p:sldIdLst>
    <p:sldId id="256" r:id="rId5"/>
    <p:sldId id="282" r:id="rId6"/>
    <p:sldId id="307" r:id="rId7"/>
    <p:sldId id="289" r:id="rId8"/>
    <p:sldId id="280" r:id="rId9"/>
    <p:sldId id="304" r:id="rId10"/>
    <p:sldId id="305" r:id="rId11"/>
    <p:sldId id="306" r:id="rId12"/>
    <p:sldId id="298" r:id="rId13"/>
    <p:sldId id="287" r:id="rId14"/>
    <p:sldId id="273" r:id="rId15"/>
    <p:sldId id="308" r:id="rId16"/>
    <p:sldId id="310" r:id="rId17"/>
    <p:sldId id="30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08" d="100"/>
          <a:sy n="108" d="100"/>
        </p:scale>
        <p:origin x="170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BE5C32-BB36-4D91-B077-85FA907AD12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DAD79E3D-C1B7-470C-9C06-1B32153E096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defRPr>
            </a:lvl1pPr>
          </a:lstStyle>
          <a:p>
            <a:pPr>
              <a:defRPr/>
            </a:pPr>
            <a:fld id="{33B04D46-E05E-4D9C-B212-EC8F66E2A7DC}" type="datetimeFigureOut">
              <a:rPr lang="en-GB"/>
              <a:pPr>
                <a:defRPr/>
              </a:pPr>
              <a:t>14/09/2022</a:t>
            </a:fld>
            <a:endParaRPr lang="en-GB"/>
          </a:p>
        </p:txBody>
      </p:sp>
      <p:sp>
        <p:nvSpPr>
          <p:cNvPr id="4" name="Slide Image Placeholder 3">
            <a:extLst>
              <a:ext uri="{FF2B5EF4-FFF2-40B4-BE49-F238E27FC236}">
                <a16:creationId xmlns:a16="http://schemas.microsoft.com/office/drawing/2014/main" id="{8797DCA3-0270-4138-B5ED-D0EE08B3472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62C9AB6-73EC-4151-BDBF-392B42E179A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5551425-D756-4DB3-A627-82627E79A13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A48795E6-6692-49DD-9192-69415DA9248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EA725D1-EA81-45F0-9787-BA0F39B0F4E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Hello! We would like to share this </a:t>
            </a:r>
            <a:r>
              <a:rPr lang="en-US" dirty="0" err="1">
                <a:cs typeface="Calibri"/>
              </a:rPr>
              <a:t>powerpoint</a:t>
            </a:r>
            <a:r>
              <a:rPr lang="en-US" dirty="0">
                <a:cs typeface="Calibri"/>
              </a:rPr>
              <a:t> with you to introduce you to Year 1. We are really pleased with how the children have settled into school and are enjoying their learning so far.</a:t>
            </a:r>
          </a:p>
        </p:txBody>
      </p:sp>
      <p:sp>
        <p:nvSpPr>
          <p:cNvPr id="4" name="Slide Number Placeholder 3"/>
          <p:cNvSpPr>
            <a:spLocks noGrp="1"/>
          </p:cNvSpPr>
          <p:nvPr>
            <p:ph type="sldNum" sz="quarter" idx="5"/>
          </p:nvPr>
        </p:nvSpPr>
        <p:spPr/>
        <p:txBody>
          <a:bodyPr/>
          <a:lstStyle/>
          <a:p>
            <a:pPr>
              <a:defRPr/>
            </a:pPr>
            <a:fld id="{9EA725D1-EA81-45F0-9787-BA0F39B0F4E7}" type="slidenum">
              <a:rPr lang="en-GB" altLang="en-US"/>
              <a:pPr>
                <a:defRPr/>
              </a:pPr>
              <a:t>1</a:t>
            </a:fld>
            <a:endParaRPr lang="en-GB" altLang="en-US"/>
          </a:p>
        </p:txBody>
      </p:sp>
    </p:spTree>
    <p:extLst>
      <p:ext uri="{BB962C8B-B14F-4D97-AF65-F5344CB8AC3E}">
        <p14:creationId xmlns:p14="http://schemas.microsoft.com/office/powerpoint/2010/main" val="2845697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have a lot of different rewards in Year 1. We focus on positive </a:t>
            </a:r>
            <a:r>
              <a:rPr lang="en-US" dirty="0" err="1">
                <a:cs typeface="Calibri"/>
              </a:rPr>
              <a:t>behaviour</a:t>
            </a:r>
            <a:r>
              <a:rPr lang="en-US" dirty="0">
                <a:cs typeface="Calibri"/>
              </a:rPr>
              <a:t> management and </a:t>
            </a:r>
            <a:r>
              <a:rPr lang="en-US" dirty="0" err="1">
                <a:cs typeface="Calibri"/>
              </a:rPr>
              <a:t>endeavour</a:t>
            </a:r>
            <a:r>
              <a:rPr lang="en-US" dirty="0">
                <a:cs typeface="Calibri"/>
              </a:rPr>
              <a:t> to give out lots of stickers throughout the day. Once the children have filled up their sticker chart by earning 20 stickers they are allowed to choose a prize from the prize box. We also choose a secret student at the start of the day who we keep a close eye on through out and then reveal at the end whether this person has earnt their prize by following the rules. The children love this! We give Golden Awards on a Friday to children who have a great week and worked really hard. We also occasionally send </a:t>
            </a:r>
            <a:r>
              <a:rPr lang="en-US" dirty="0" err="1">
                <a:cs typeface="Calibri"/>
              </a:rPr>
              <a:t>Marvellous</a:t>
            </a:r>
            <a:r>
              <a:rPr lang="en-US" dirty="0">
                <a:cs typeface="Calibri"/>
              </a:rPr>
              <a:t> Me badges home to children who have worked hard during the day.</a:t>
            </a:r>
          </a:p>
        </p:txBody>
      </p:sp>
      <p:sp>
        <p:nvSpPr>
          <p:cNvPr id="4" name="Slide Number Placeholder 3"/>
          <p:cNvSpPr>
            <a:spLocks noGrp="1"/>
          </p:cNvSpPr>
          <p:nvPr>
            <p:ph type="sldNum" sz="quarter" idx="5"/>
          </p:nvPr>
        </p:nvSpPr>
        <p:spPr/>
        <p:txBody>
          <a:bodyPr/>
          <a:lstStyle/>
          <a:p>
            <a:pPr>
              <a:defRPr/>
            </a:pPr>
            <a:fld id="{9EA725D1-EA81-45F0-9787-BA0F39B0F4E7}" type="slidenum">
              <a:rPr lang="en-GB" altLang="en-US"/>
              <a:pPr>
                <a:defRPr/>
              </a:pPr>
              <a:t>10</a:t>
            </a:fld>
            <a:endParaRPr lang="en-GB" altLang="en-US"/>
          </a:p>
        </p:txBody>
      </p:sp>
    </p:spTree>
    <p:extLst>
      <p:ext uri="{BB962C8B-B14F-4D97-AF65-F5344CB8AC3E}">
        <p14:creationId xmlns:p14="http://schemas.microsoft.com/office/powerpoint/2010/main" val="3332490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Communication is really important and we understand it is very different in this </a:t>
            </a:r>
            <a:r>
              <a:rPr lang="en-US" dirty="0" err="1">
                <a:cs typeface="Calibri"/>
              </a:rPr>
              <a:t>covid</a:t>
            </a:r>
            <a:r>
              <a:rPr lang="en-US" dirty="0">
                <a:cs typeface="Calibri"/>
              </a:rPr>
              <a:t> world. We will continue to use Tapestry and also the new platform to you this year which is called </a:t>
            </a:r>
            <a:r>
              <a:rPr lang="en-US" dirty="0" err="1">
                <a:cs typeface="Calibri"/>
              </a:rPr>
              <a:t>Marvellous</a:t>
            </a:r>
            <a:r>
              <a:rPr lang="en-US" dirty="0">
                <a:cs typeface="Calibri"/>
              </a:rPr>
              <a:t> Me. If you would prefer a private conversation with one of the teachers, please call the office to arrange a call back from us. Newsletters are important so please continue to read these. From time to time we will also place notices outside of the classrooms.</a:t>
            </a:r>
          </a:p>
          <a:p>
            <a:r>
              <a:rPr lang="en-US" dirty="0">
                <a:cs typeface="Calibri"/>
              </a:rPr>
              <a:t>Finally, from all the staff in Year 1, thank you so much for all of your continued support so far, we really appreciate it.</a:t>
            </a:r>
          </a:p>
        </p:txBody>
      </p:sp>
      <p:sp>
        <p:nvSpPr>
          <p:cNvPr id="4" name="Slide Number Placeholder 3"/>
          <p:cNvSpPr>
            <a:spLocks noGrp="1"/>
          </p:cNvSpPr>
          <p:nvPr>
            <p:ph type="sldNum" sz="quarter" idx="5"/>
          </p:nvPr>
        </p:nvSpPr>
        <p:spPr/>
        <p:txBody>
          <a:bodyPr/>
          <a:lstStyle/>
          <a:p>
            <a:pPr>
              <a:defRPr/>
            </a:pPr>
            <a:fld id="{9EA725D1-EA81-45F0-9787-BA0F39B0F4E7}" type="slidenum">
              <a:rPr lang="en-GB" altLang="en-US"/>
              <a:pPr>
                <a:defRPr/>
              </a:pPr>
              <a:t>11</a:t>
            </a:fld>
            <a:endParaRPr lang="en-GB" altLang="en-US"/>
          </a:p>
        </p:txBody>
      </p:sp>
    </p:spTree>
    <p:extLst>
      <p:ext uri="{BB962C8B-B14F-4D97-AF65-F5344CB8AC3E}">
        <p14:creationId xmlns:p14="http://schemas.microsoft.com/office/powerpoint/2010/main" val="135302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Firstly let us introduce the staff in year 1 to you. Miss Warr is the Swans class teacher and </a:t>
            </a:r>
            <a:r>
              <a:rPr lang="en-US" dirty="0" err="1">
                <a:cs typeface="Calibri"/>
              </a:rPr>
              <a:t>Mrs</a:t>
            </a:r>
            <a:r>
              <a:rPr lang="en-US" dirty="0">
                <a:cs typeface="Calibri"/>
              </a:rPr>
              <a:t> </a:t>
            </a:r>
            <a:r>
              <a:rPr lang="en-US" dirty="0" err="1">
                <a:cs typeface="Calibri"/>
              </a:rPr>
              <a:t>Luford</a:t>
            </a:r>
            <a:r>
              <a:rPr lang="en-US" dirty="0">
                <a:cs typeface="Calibri"/>
              </a:rPr>
              <a:t> is the Robins class teacher.</a:t>
            </a:r>
          </a:p>
        </p:txBody>
      </p:sp>
      <p:sp>
        <p:nvSpPr>
          <p:cNvPr id="4" name="Slide Number Placeholder 3"/>
          <p:cNvSpPr>
            <a:spLocks noGrp="1"/>
          </p:cNvSpPr>
          <p:nvPr>
            <p:ph type="sldNum" sz="quarter" idx="5"/>
          </p:nvPr>
        </p:nvSpPr>
        <p:spPr/>
        <p:txBody>
          <a:bodyPr/>
          <a:lstStyle/>
          <a:p>
            <a:pPr>
              <a:defRPr/>
            </a:pPr>
            <a:fld id="{9EA725D1-EA81-45F0-9787-BA0F39B0F4E7}" type="slidenum">
              <a:rPr lang="en-GB" altLang="en-US"/>
              <a:pPr>
                <a:defRPr/>
              </a:pPr>
              <a:t>2</a:t>
            </a:fld>
            <a:endParaRPr lang="en-GB" altLang="en-US"/>
          </a:p>
        </p:txBody>
      </p:sp>
    </p:spTree>
    <p:extLst>
      <p:ext uri="{BB962C8B-B14F-4D97-AF65-F5344CB8AC3E}">
        <p14:creationId xmlns:p14="http://schemas.microsoft.com/office/powerpoint/2010/main" val="3107296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Firstly let us introduce the staff in year 1 to you. Miss Warr is the Swans class teacher and </a:t>
            </a:r>
            <a:r>
              <a:rPr lang="en-US" dirty="0" err="1">
                <a:cs typeface="Calibri"/>
              </a:rPr>
              <a:t>Mrs</a:t>
            </a:r>
            <a:r>
              <a:rPr lang="en-US" dirty="0">
                <a:cs typeface="Calibri"/>
              </a:rPr>
              <a:t> </a:t>
            </a:r>
            <a:r>
              <a:rPr lang="en-US" dirty="0" err="1">
                <a:cs typeface="Calibri"/>
              </a:rPr>
              <a:t>Luford</a:t>
            </a:r>
            <a:r>
              <a:rPr lang="en-US" dirty="0">
                <a:cs typeface="Calibri"/>
              </a:rPr>
              <a:t> is the Robins class teacher.</a:t>
            </a:r>
          </a:p>
        </p:txBody>
      </p:sp>
      <p:sp>
        <p:nvSpPr>
          <p:cNvPr id="4" name="Slide Number Placeholder 3"/>
          <p:cNvSpPr>
            <a:spLocks noGrp="1"/>
          </p:cNvSpPr>
          <p:nvPr>
            <p:ph type="sldNum" sz="quarter" idx="5"/>
          </p:nvPr>
        </p:nvSpPr>
        <p:spPr/>
        <p:txBody>
          <a:bodyPr/>
          <a:lstStyle/>
          <a:p>
            <a:pPr>
              <a:defRPr/>
            </a:pPr>
            <a:fld id="{9EA725D1-EA81-45F0-9787-BA0F39B0F4E7}" type="slidenum">
              <a:rPr lang="en-GB" altLang="en-US"/>
              <a:pPr>
                <a:defRPr/>
              </a:pPr>
              <a:t>3</a:t>
            </a:fld>
            <a:endParaRPr lang="en-GB" altLang="en-US"/>
          </a:p>
        </p:txBody>
      </p:sp>
    </p:spTree>
    <p:extLst>
      <p:ext uri="{BB962C8B-B14F-4D97-AF65-F5344CB8AC3E}">
        <p14:creationId xmlns:p14="http://schemas.microsoft.com/office/powerpoint/2010/main" val="256811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have been teaching the children the 7cs values. This year in Year 1 we have introduced stories and characters alongside the 7cs. These are:</a:t>
            </a:r>
          </a:p>
          <a:p>
            <a:r>
              <a:rPr lang="en-US" dirty="0">
                <a:cs typeface="Calibri"/>
              </a:rPr>
              <a:t>Caring Chameleon, Courteous Cat, Considerate Caterpillar, Conscientious Camel, Co-operative Chipmunk, Communicative Crab and Confident Cheetah! Why not ask your child to re-tell the stories of all of these characters!</a:t>
            </a:r>
          </a:p>
        </p:txBody>
      </p:sp>
      <p:sp>
        <p:nvSpPr>
          <p:cNvPr id="4" name="Slide Number Placeholder 3"/>
          <p:cNvSpPr>
            <a:spLocks noGrp="1"/>
          </p:cNvSpPr>
          <p:nvPr>
            <p:ph type="sldNum" sz="quarter" idx="5"/>
          </p:nvPr>
        </p:nvSpPr>
        <p:spPr/>
        <p:txBody>
          <a:bodyPr/>
          <a:lstStyle/>
          <a:p>
            <a:pPr>
              <a:defRPr/>
            </a:pPr>
            <a:fld id="{9EA725D1-EA81-45F0-9787-BA0F39B0F4E7}" type="slidenum">
              <a:rPr lang="en-GB" altLang="en-US"/>
              <a:pPr>
                <a:defRPr/>
              </a:pPr>
              <a:t>4</a:t>
            </a:fld>
            <a:endParaRPr lang="en-GB" altLang="en-US"/>
          </a:p>
        </p:txBody>
      </p:sp>
    </p:spTree>
    <p:extLst>
      <p:ext uri="{BB962C8B-B14F-4D97-AF65-F5344CB8AC3E}">
        <p14:creationId xmlns:p14="http://schemas.microsoft.com/office/powerpoint/2010/main" val="243054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Our current daily routine consists of the following:</a:t>
            </a:r>
          </a:p>
          <a:p>
            <a:r>
              <a:rPr lang="en-US" dirty="0">
                <a:cs typeface="Calibri"/>
              </a:rPr>
              <a:t>(READ THE SLIDE)</a:t>
            </a:r>
          </a:p>
          <a:p>
            <a:r>
              <a:rPr lang="en-US" dirty="0">
                <a:cs typeface="Calibri"/>
              </a:rPr>
              <a:t>You will notice that we have our snack in the afternoon. This is because the morning is shorter due to an earlier lunch time and by the afternoon we notice this is when the children need the snack and energy boost the most. This timing may adapt over the year, but we will ensure it suits the children's needs.</a:t>
            </a:r>
          </a:p>
        </p:txBody>
      </p:sp>
      <p:sp>
        <p:nvSpPr>
          <p:cNvPr id="4" name="Slide Number Placeholder 3"/>
          <p:cNvSpPr>
            <a:spLocks noGrp="1"/>
          </p:cNvSpPr>
          <p:nvPr>
            <p:ph type="sldNum" sz="quarter" idx="5"/>
          </p:nvPr>
        </p:nvSpPr>
        <p:spPr/>
        <p:txBody>
          <a:bodyPr/>
          <a:lstStyle/>
          <a:p>
            <a:pPr>
              <a:defRPr/>
            </a:pPr>
            <a:fld id="{9EA725D1-EA81-45F0-9787-BA0F39B0F4E7}" type="slidenum">
              <a:rPr lang="en-GB" altLang="en-US"/>
              <a:pPr>
                <a:defRPr/>
              </a:pPr>
              <a:t>5</a:t>
            </a:fld>
            <a:endParaRPr lang="en-GB" altLang="en-US"/>
          </a:p>
        </p:txBody>
      </p:sp>
    </p:spTree>
    <p:extLst>
      <p:ext uri="{BB962C8B-B14F-4D97-AF65-F5344CB8AC3E}">
        <p14:creationId xmlns:p14="http://schemas.microsoft.com/office/powerpoint/2010/main" val="3659887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Our PE days are on Wednesdays and Fridays. Please send your child into school with their named PE kits on these days. This term we are focusing on ball control.</a:t>
            </a:r>
          </a:p>
        </p:txBody>
      </p:sp>
      <p:sp>
        <p:nvSpPr>
          <p:cNvPr id="4" name="Slide Number Placeholder 3"/>
          <p:cNvSpPr>
            <a:spLocks noGrp="1"/>
          </p:cNvSpPr>
          <p:nvPr>
            <p:ph type="sldNum" sz="quarter" idx="5"/>
          </p:nvPr>
        </p:nvSpPr>
        <p:spPr/>
        <p:txBody>
          <a:bodyPr/>
          <a:lstStyle/>
          <a:p>
            <a:pPr>
              <a:defRPr/>
            </a:pPr>
            <a:fld id="{9EA725D1-EA81-45F0-9787-BA0F39B0F4E7}" type="slidenum">
              <a:rPr lang="en-GB" altLang="en-US"/>
              <a:pPr>
                <a:defRPr/>
              </a:pPr>
              <a:t>6</a:t>
            </a:fld>
            <a:endParaRPr lang="en-GB" altLang="en-US"/>
          </a:p>
        </p:txBody>
      </p:sp>
    </p:spTree>
    <p:extLst>
      <p:ext uri="{BB962C8B-B14F-4D97-AF65-F5344CB8AC3E}">
        <p14:creationId xmlns:p14="http://schemas.microsoft.com/office/powerpoint/2010/main" val="1656110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have also added some more reading ideas in a message on </a:t>
            </a:r>
            <a:r>
              <a:rPr lang="en-US" dirty="0" err="1">
                <a:cs typeface="Calibri"/>
              </a:rPr>
              <a:t>Marvellous</a:t>
            </a:r>
            <a:r>
              <a:rPr lang="en-US" dirty="0">
                <a:cs typeface="Calibri"/>
              </a:rPr>
              <a:t> Me for you to use!</a:t>
            </a:r>
          </a:p>
        </p:txBody>
      </p:sp>
      <p:sp>
        <p:nvSpPr>
          <p:cNvPr id="4" name="Slide Number Placeholder 3"/>
          <p:cNvSpPr>
            <a:spLocks noGrp="1"/>
          </p:cNvSpPr>
          <p:nvPr>
            <p:ph type="sldNum" sz="quarter" idx="5"/>
          </p:nvPr>
        </p:nvSpPr>
        <p:spPr/>
        <p:txBody>
          <a:bodyPr/>
          <a:lstStyle/>
          <a:p>
            <a:pPr>
              <a:defRPr/>
            </a:pPr>
            <a:fld id="{9EA725D1-EA81-45F0-9787-BA0F39B0F4E7}" type="slidenum">
              <a:rPr lang="en-GB" altLang="en-US"/>
              <a:pPr>
                <a:defRPr/>
              </a:pPr>
              <a:t>7</a:t>
            </a:fld>
            <a:endParaRPr lang="en-GB" altLang="en-US"/>
          </a:p>
        </p:txBody>
      </p:sp>
    </p:spTree>
    <p:extLst>
      <p:ext uri="{BB962C8B-B14F-4D97-AF65-F5344CB8AC3E}">
        <p14:creationId xmlns:p14="http://schemas.microsoft.com/office/powerpoint/2010/main" val="160983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Reading is a really important part of our curriculum and this continues at home too. How can you help?</a:t>
            </a:r>
          </a:p>
          <a:p>
            <a:r>
              <a:rPr lang="en-US" dirty="0">
                <a:cs typeface="Calibri"/>
              </a:rPr>
              <a:t>READ THE SLIDE</a:t>
            </a:r>
          </a:p>
        </p:txBody>
      </p:sp>
      <p:sp>
        <p:nvSpPr>
          <p:cNvPr id="4" name="Slide Number Placeholder 3"/>
          <p:cNvSpPr>
            <a:spLocks noGrp="1"/>
          </p:cNvSpPr>
          <p:nvPr>
            <p:ph type="sldNum" sz="quarter" idx="5"/>
          </p:nvPr>
        </p:nvSpPr>
        <p:spPr/>
        <p:txBody>
          <a:bodyPr/>
          <a:lstStyle/>
          <a:p>
            <a:pPr>
              <a:defRPr/>
            </a:pPr>
            <a:fld id="{9EA725D1-EA81-45F0-9787-BA0F39B0F4E7}" type="slidenum">
              <a:rPr lang="en-GB" altLang="en-US"/>
              <a:pPr>
                <a:defRPr/>
              </a:pPr>
              <a:t>8</a:t>
            </a:fld>
            <a:endParaRPr lang="en-GB" altLang="en-US"/>
          </a:p>
        </p:txBody>
      </p:sp>
    </p:spTree>
    <p:extLst>
      <p:ext uri="{BB962C8B-B14F-4D97-AF65-F5344CB8AC3E}">
        <p14:creationId xmlns:p14="http://schemas.microsoft.com/office/powerpoint/2010/main" val="1119338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will be starting to teach the children about some tricks they can use to help them when finding something challenging. These will include deep breaths, speaking positively to themselves and self motivation. </a:t>
            </a:r>
          </a:p>
        </p:txBody>
      </p:sp>
      <p:sp>
        <p:nvSpPr>
          <p:cNvPr id="4" name="Slide Number Placeholder 3"/>
          <p:cNvSpPr>
            <a:spLocks noGrp="1"/>
          </p:cNvSpPr>
          <p:nvPr>
            <p:ph type="sldNum" sz="quarter" idx="5"/>
          </p:nvPr>
        </p:nvSpPr>
        <p:spPr/>
        <p:txBody>
          <a:bodyPr/>
          <a:lstStyle/>
          <a:p>
            <a:pPr>
              <a:defRPr/>
            </a:pPr>
            <a:fld id="{9EA725D1-EA81-45F0-9787-BA0F39B0F4E7}" type="slidenum">
              <a:rPr lang="en-GB" altLang="en-US"/>
              <a:pPr>
                <a:defRPr/>
              </a:pPr>
              <a:t>9</a:t>
            </a:fld>
            <a:endParaRPr lang="en-GB" altLang="en-US"/>
          </a:p>
        </p:txBody>
      </p:sp>
    </p:spTree>
    <p:extLst>
      <p:ext uri="{BB962C8B-B14F-4D97-AF65-F5344CB8AC3E}">
        <p14:creationId xmlns:p14="http://schemas.microsoft.com/office/powerpoint/2010/main" val="3645330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DD17CBA-732C-46E4-AF0F-B0F97264253B}" type="slidenum">
              <a:rPr lang="en-US" altLang="en-US" smtClean="0"/>
              <a:pPr>
                <a:defRPr/>
              </a:pPr>
              <a:t>‹#›</a:t>
            </a:fld>
            <a:endParaRPr lang="en-US" altLang="en-US"/>
          </a:p>
        </p:txBody>
      </p:sp>
    </p:spTree>
    <p:extLst>
      <p:ext uri="{BB962C8B-B14F-4D97-AF65-F5344CB8AC3E}">
        <p14:creationId xmlns:p14="http://schemas.microsoft.com/office/powerpoint/2010/main" val="400723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97E453F-21A3-4E84-B492-9030BF41AB25}" type="slidenum">
              <a:rPr lang="en-US" altLang="en-US" smtClean="0"/>
              <a:pPr>
                <a:defRPr/>
              </a:pPr>
              <a:t>‹#›</a:t>
            </a:fld>
            <a:endParaRPr lang="en-US" altLang="en-US"/>
          </a:p>
        </p:txBody>
      </p:sp>
    </p:spTree>
    <p:extLst>
      <p:ext uri="{BB962C8B-B14F-4D97-AF65-F5344CB8AC3E}">
        <p14:creationId xmlns:p14="http://schemas.microsoft.com/office/powerpoint/2010/main" val="3450981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97E453F-21A3-4E84-B492-9030BF41AB25}"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75229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97E453F-21A3-4E84-B492-9030BF41AB25}" type="slidenum">
              <a:rPr lang="en-US" altLang="en-US" smtClean="0"/>
              <a:pPr>
                <a:defRPr/>
              </a:pPr>
              <a:t>‹#›</a:t>
            </a:fld>
            <a:endParaRPr lang="en-US" altLang="en-US"/>
          </a:p>
        </p:txBody>
      </p:sp>
    </p:spTree>
    <p:extLst>
      <p:ext uri="{BB962C8B-B14F-4D97-AF65-F5344CB8AC3E}">
        <p14:creationId xmlns:p14="http://schemas.microsoft.com/office/powerpoint/2010/main" val="4027572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97E453F-21A3-4E84-B492-9030BF41AB25}"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7607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97E453F-21A3-4E84-B492-9030BF41AB25}" type="slidenum">
              <a:rPr lang="en-US" altLang="en-US" smtClean="0"/>
              <a:pPr>
                <a:defRPr/>
              </a:pPr>
              <a:t>‹#›</a:t>
            </a:fld>
            <a:endParaRPr lang="en-US" altLang="en-US"/>
          </a:p>
        </p:txBody>
      </p:sp>
    </p:spTree>
    <p:extLst>
      <p:ext uri="{BB962C8B-B14F-4D97-AF65-F5344CB8AC3E}">
        <p14:creationId xmlns:p14="http://schemas.microsoft.com/office/powerpoint/2010/main" val="1692397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B490AB8-9815-43F9-9792-80A6656531C6}" type="slidenum">
              <a:rPr lang="en-US" altLang="en-US" smtClean="0"/>
              <a:pPr>
                <a:defRPr/>
              </a:pPr>
              <a:t>‹#›</a:t>
            </a:fld>
            <a:endParaRPr lang="en-US" altLang="en-US"/>
          </a:p>
        </p:txBody>
      </p:sp>
    </p:spTree>
    <p:extLst>
      <p:ext uri="{BB962C8B-B14F-4D97-AF65-F5344CB8AC3E}">
        <p14:creationId xmlns:p14="http://schemas.microsoft.com/office/powerpoint/2010/main" val="3202305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0D9FD00-8743-48BB-9B6C-B08F141B6F1E}" type="slidenum">
              <a:rPr lang="en-US" altLang="en-US" smtClean="0"/>
              <a:pPr>
                <a:defRPr/>
              </a:pPr>
              <a:t>‹#›</a:t>
            </a:fld>
            <a:endParaRPr lang="en-US" altLang="en-US"/>
          </a:p>
        </p:txBody>
      </p:sp>
    </p:spTree>
    <p:extLst>
      <p:ext uri="{BB962C8B-B14F-4D97-AF65-F5344CB8AC3E}">
        <p14:creationId xmlns:p14="http://schemas.microsoft.com/office/powerpoint/2010/main" val="1667754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129EC27-5F87-4F8F-AE28-A0095731667D}" type="slidenum">
              <a:rPr lang="en-US" altLang="en-US" smtClean="0"/>
              <a:pPr>
                <a:defRPr/>
              </a:pPr>
              <a:t>‹#›</a:t>
            </a:fld>
            <a:endParaRPr lang="en-US" altLang="en-US"/>
          </a:p>
        </p:txBody>
      </p:sp>
    </p:spTree>
    <p:extLst>
      <p:ext uri="{BB962C8B-B14F-4D97-AF65-F5344CB8AC3E}">
        <p14:creationId xmlns:p14="http://schemas.microsoft.com/office/powerpoint/2010/main" val="3511332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9583CAE-AF7B-44E5-8C9F-669ABCA4B633}" type="slidenum">
              <a:rPr lang="en-US" altLang="en-US" smtClean="0"/>
              <a:pPr>
                <a:defRPr/>
              </a:pPr>
              <a:t>‹#›</a:t>
            </a:fld>
            <a:endParaRPr lang="en-US" altLang="en-US"/>
          </a:p>
        </p:txBody>
      </p:sp>
    </p:spTree>
    <p:extLst>
      <p:ext uri="{BB962C8B-B14F-4D97-AF65-F5344CB8AC3E}">
        <p14:creationId xmlns:p14="http://schemas.microsoft.com/office/powerpoint/2010/main" val="3355238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50F4A89-6D2A-46DA-BAA3-DC6DDAAFF090}" type="slidenum">
              <a:rPr lang="en-US" altLang="en-US" smtClean="0"/>
              <a:pPr>
                <a:defRPr/>
              </a:pPr>
              <a:t>‹#›</a:t>
            </a:fld>
            <a:endParaRPr lang="en-US" altLang="en-US"/>
          </a:p>
        </p:txBody>
      </p:sp>
    </p:spTree>
    <p:extLst>
      <p:ext uri="{BB962C8B-B14F-4D97-AF65-F5344CB8AC3E}">
        <p14:creationId xmlns:p14="http://schemas.microsoft.com/office/powerpoint/2010/main" val="213256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FD97540-8E21-4987-9EDF-1ABD8BD3770C}" type="slidenum">
              <a:rPr lang="en-US" altLang="en-US" smtClean="0"/>
              <a:pPr>
                <a:defRPr/>
              </a:pPr>
              <a:t>‹#›</a:t>
            </a:fld>
            <a:endParaRPr lang="en-US" altLang="en-US"/>
          </a:p>
        </p:txBody>
      </p:sp>
    </p:spTree>
    <p:extLst>
      <p:ext uri="{BB962C8B-B14F-4D97-AF65-F5344CB8AC3E}">
        <p14:creationId xmlns:p14="http://schemas.microsoft.com/office/powerpoint/2010/main" val="300376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F067FA7C-83A9-426A-ACD9-A505DC26C4CF}" type="slidenum">
              <a:rPr lang="en-US" altLang="en-US" smtClean="0"/>
              <a:pPr>
                <a:defRPr/>
              </a:pPr>
              <a:t>‹#›</a:t>
            </a:fld>
            <a:endParaRPr lang="en-US" altLang="en-US"/>
          </a:p>
        </p:txBody>
      </p:sp>
    </p:spTree>
    <p:extLst>
      <p:ext uri="{BB962C8B-B14F-4D97-AF65-F5344CB8AC3E}">
        <p14:creationId xmlns:p14="http://schemas.microsoft.com/office/powerpoint/2010/main" val="198660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74F411D6-A504-4D7C-94EC-422D77B8E931}" type="slidenum">
              <a:rPr lang="en-US" altLang="en-US" smtClean="0"/>
              <a:pPr>
                <a:defRPr/>
              </a:pPr>
              <a:t>‹#›</a:t>
            </a:fld>
            <a:endParaRPr lang="en-US" altLang="en-US"/>
          </a:p>
        </p:txBody>
      </p:sp>
    </p:spTree>
    <p:extLst>
      <p:ext uri="{BB962C8B-B14F-4D97-AF65-F5344CB8AC3E}">
        <p14:creationId xmlns:p14="http://schemas.microsoft.com/office/powerpoint/2010/main" val="2755866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B2C79F0-20F6-4BC6-9881-B6A304931942}" type="slidenum">
              <a:rPr lang="en-US" altLang="en-US" smtClean="0"/>
              <a:pPr>
                <a:defRPr/>
              </a:pPr>
              <a:t>‹#›</a:t>
            </a:fld>
            <a:endParaRPr lang="en-US" altLang="en-US"/>
          </a:p>
        </p:txBody>
      </p:sp>
    </p:spTree>
    <p:extLst>
      <p:ext uri="{BB962C8B-B14F-4D97-AF65-F5344CB8AC3E}">
        <p14:creationId xmlns:p14="http://schemas.microsoft.com/office/powerpoint/2010/main" val="96957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98E32177-69F7-4124-9006-914059DE1506}" type="slidenum">
              <a:rPr lang="en-US" altLang="en-US" smtClean="0"/>
              <a:pPr>
                <a:defRPr/>
              </a:pPr>
              <a:t>‹#›</a:t>
            </a:fld>
            <a:endParaRPr lang="en-US" altLang="en-US"/>
          </a:p>
        </p:txBody>
      </p:sp>
    </p:spTree>
    <p:extLst>
      <p:ext uri="{BB962C8B-B14F-4D97-AF65-F5344CB8AC3E}">
        <p14:creationId xmlns:p14="http://schemas.microsoft.com/office/powerpoint/2010/main" val="191781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097E453F-21A3-4E84-B492-9030BF41AB25}" type="slidenum">
              <a:rPr lang="en-US" altLang="en-US" smtClean="0"/>
              <a:pPr>
                <a:defRPr/>
              </a:pPr>
              <a:t>‹#›</a:t>
            </a:fld>
            <a:endParaRPr lang="en-US" altLang="en-US"/>
          </a:p>
        </p:txBody>
      </p:sp>
    </p:spTree>
    <p:extLst>
      <p:ext uri="{BB962C8B-B14F-4D97-AF65-F5344CB8AC3E}">
        <p14:creationId xmlns:p14="http://schemas.microsoft.com/office/powerpoint/2010/main" val="142279288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a:extLst>
              <a:ext uri="{FF2B5EF4-FFF2-40B4-BE49-F238E27FC236}">
                <a16:creationId xmlns:a16="http://schemas.microsoft.com/office/drawing/2014/main" id="{335B3848-8D84-4808-B8E1-B0C6BCF85141}"/>
              </a:ext>
            </a:extLst>
          </p:cNvPr>
          <p:cNvSpPr txBox="1">
            <a:spLocks noChangeArrowheads="1"/>
          </p:cNvSpPr>
          <p:nvPr/>
        </p:nvSpPr>
        <p:spPr bwMode="auto">
          <a:xfrm>
            <a:off x="107504" y="112407"/>
            <a:ext cx="770413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endParaRPr lang="en-GB" altLang="en-US" sz="3600" dirty="0">
              <a:latin typeface="Comic Sans MS" panose="030F0702030302020204" pitchFamily="66" charset="0"/>
            </a:endParaRPr>
          </a:p>
          <a:p>
            <a:pPr algn="ctr" eaLnBrk="1" hangingPunct="1">
              <a:spcBef>
                <a:spcPct val="50000"/>
              </a:spcBef>
            </a:pPr>
            <a:r>
              <a:rPr lang="en-US" altLang="en-US" sz="3600" dirty="0">
                <a:latin typeface="Comic Sans MS" panose="030F0702030302020204" pitchFamily="66" charset="0"/>
              </a:rPr>
              <a:t>Welcome to Year 5</a:t>
            </a:r>
          </a:p>
          <a:p>
            <a:pPr algn="ctr" eaLnBrk="1" hangingPunct="1">
              <a:spcBef>
                <a:spcPct val="50000"/>
              </a:spcBef>
            </a:pPr>
            <a:r>
              <a:rPr lang="en-US" altLang="en-US" sz="3600" dirty="0">
                <a:latin typeface="Comic Sans MS" panose="030F0702030302020204" pitchFamily="66" charset="0"/>
              </a:rPr>
              <a:t>Meet the teacher</a:t>
            </a:r>
          </a:p>
          <a:p>
            <a:pPr algn="ctr" eaLnBrk="1" hangingPunct="1">
              <a:spcBef>
                <a:spcPct val="50000"/>
              </a:spcBef>
            </a:pPr>
            <a:endParaRPr lang="en-US" altLang="en-US" sz="3600" dirty="0">
              <a:latin typeface="Comic Sans MS" panose="030F0702030302020204" pitchFamily="66" charset="0"/>
            </a:endParaRPr>
          </a:p>
        </p:txBody>
      </p:sp>
      <p:pic>
        <p:nvPicPr>
          <p:cNvPr id="3075" name="Picture 4">
            <a:extLst>
              <a:ext uri="{FF2B5EF4-FFF2-40B4-BE49-F238E27FC236}">
                <a16:creationId xmlns:a16="http://schemas.microsoft.com/office/drawing/2014/main" id="{B3DF2771-8E89-455F-AFFD-745C6464F0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3369" y="3068960"/>
            <a:ext cx="1848431"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85C4C9D-6D23-4D57-BD7F-6A747883E1F9}"/>
              </a:ext>
            </a:extLst>
          </p:cNvPr>
          <p:cNvPicPr>
            <a:picLocks noChangeAspect="1"/>
          </p:cNvPicPr>
          <p:nvPr/>
        </p:nvPicPr>
        <p:blipFill>
          <a:blip r:embed="rId4"/>
          <a:stretch>
            <a:fillRect/>
          </a:stretch>
        </p:blipFill>
        <p:spPr>
          <a:xfrm>
            <a:off x="3563888" y="3259341"/>
            <a:ext cx="4306838" cy="27014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9D2A99F-F807-4632-B047-CF15F0BD39A4}"/>
              </a:ext>
            </a:extLst>
          </p:cNvPr>
          <p:cNvSpPr txBox="1">
            <a:spLocks/>
          </p:cNvSpPr>
          <p:nvPr/>
        </p:nvSpPr>
        <p:spPr bwMode="auto">
          <a:xfrm>
            <a:off x="256873" y="257926"/>
            <a:ext cx="8396897" cy="5976664"/>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FontTx/>
              <a:buNone/>
              <a:defRPr/>
            </a:pPr>
            <a:r>
              <a:rPr lang="en-GB" altLang="en-US" sz="3000" kern="0" dirty="0">
                <a:latin typeface="Comic Sans MS" panose="030F0902030302020204" pitchFamily="66" charset="0"/>
              </a:rPr>
              <a:t> </a:t>
            </a:r>
            <a:r>
              <a:rPr lang="en-GB" altLang="en-US" sz="4000" kern="0" dirty="0">
                <a:latin typeface="Comic Sans MS" panose="030F0902030302020204" pitchFamily="66" charset="0"/>
              </a:rPr>
              <a:t>Rewards </a:t>
            </a:r>
          </a:p>
          <a:p>
            <a:pPr marL="0" indent="0" algn="ctr" eaLnBrk="1" hangingPunct="1">
              <a:buFontTx/>
              <a:buNone/>
              <a:defRPr/>
            </a:pPr>
            <a:r>
              <a:rPr lang="en-GB" altLang="en-US" sz="3000" kern="0" dirty="0">
                <a:latin typeface="Comic Sans MS" panose="030F0902030302020204" pitchFamily="66" charset="0"/>
              </a:rPr>
              <a:t>Praise/ stickers/ Dojos</a:t>
            </a:r>
          </a:p>
          <a:p>
            <a:pPr marL="0" indent="0" algn="ctr" eaLnBrk="1" hangingPunct="1">
              <a:buNone/>
              <a:defRPr/>
            </a:pPr>
            <a:r>
              <a:rPr lang="en-GB" altLang="en-US" sz="3000" kern="0" dirty="0">
                <a:latin typeface="Comic Sans MS" panose="030F0902030302020204" pitchFamily="66" charset="0"/>
              </a:rPr>
              <a:t>Reading Certificates</a:t>
            </a:r>
          </a:p>
          <a:p>
            <a:pPr marL="0" indent="0" algn="ctr" eaLnBrk="1" hangingPunct="1">
              <a:buNone/>
              <a:defRPr/>
            </a:pPr>
            <a:r>
              <a:rPr lang="en-GB" altLang="en-US" sz="3000" kern="0" dirty="0">
                <a:latin typeface="Comic Sans MS" panose="030F0902030302020204" pitchFamily="66" charset="0"/>
              </a:rPr>
              <a:t>Golden Awards</a:t>
            </a:r>
          </a:p>
          <a:p>
            <a:pPr marL="0" indent="0" algn="ctr" eaLnBrk="1" hangingPunct="1">
              <a:buNone/>
              <a:defRPr/>
            </a:pPr>
            <a:r>
              <a:rPr lang="en-GB" altLang="en-US" sz="3000" kern="0" dirty="0">
                <a:latin typeface="Comic Sans MS" panose="030F0902030302020204" pitchFamily="66" charset="0"/>
              </a:rPr>
              <a:t>Golden Value Time</a:t>
            </a:r>
          </a:p>
          <a:p>
            <a:pPr marL="0" indent="0" algn="ctr" eaLnBrk="1" hangingPunct="1">
              <a:buNone/>
              <a:defRPr/>
            </a:pPr>
            <a:endParaRPr lang="en-GB" altLang="en-US" sz="3000" kern="0" dirty="0">
              <a:latin typeface="Comic Sans MS" panose="030F0902030302020204" pitchFamily="66" charset="0"/>
            </a:endParaRPr>
          </a:p>
          <a:p>
            <a:pPr marL="0" indent="0" algn="ctr" eaLnBrk="1" hangingPunct="1">
              <a:buNone/>
              <a:defRPr/>
            </a:pPr>
            <a:endParaRPr lang="en-GB" altLang="en-US" sz="3000" kern="0" dirty="0">
              <a:latin typeface="Comic Sans MS" panose="030F0902030302020204" pitchFamily="66" charset="0"/>
            </a:endParaRPr>
          </a:p>
          <a:p>
            <a:pPr marL="0" indent="0" algn="ctr" eaLnBrk="1" hangingPunct="1">
              <a:buNone/>
              <a:defRPr/>
            </a:pPr>
            <a:endParaRPr lang="en-GB" altLang="en-US" sz="3000" kern="0" dirty="0">
              <a:latin typeface="Comic Sans MS" panose="030F0902030302020204" pitchFamily="66" charset="0"/>
            </a:endParaRPr>
          </a:p>
          <a:p>
            <a:pPr marL="0" indent="0" algn="ctr" eaLnBrk="1" hangingPunct="1">
              <a:buNone/>
              <a:defRPr/>
            </a:pPr>
            <a:endParaRPr lang="en-GB" altLang="en-US" sz="3000" kern="0" dirty="0">
              <a:latin typeface="Comic Sans MS" panose="030F0902030302020204" pitchFamily="66" charset="0"/>
            </a:endParaRPr>
          </a:p>
          <a:p>
            <a:pPr marL="0" indent="0" algn="ctr" eaLnBrk="1" hangingPunct="1">
              <a:buNone/>
              <a:defRPr/>
            </a:pPr>
            <a:endParaRPr lang="en-GB" altLang="en-US" sz="3000" kern="0" dirty="0">
              <a:latin typeface="Comic Sans MS" panose="030F0902030302020204" pitchFamily="66" charset="0"/>
            </a:endParaRPr>
          </a:p>
          <a:p>
            <a:pPr marL="0" indent="0" algn="ctr" eaLnBrk="1" hangingPunct="1">
              <a:buNone/>
              <a:defRPr/>
            </a:pPr>
            <a:r>
              <a:rPr lang="en-GB" altLang="en-US" sz="3000" kern="0" dirty="0">
                <a:latin typeface="Comic Sans MS" panose="030F0902030302020204" pitchFamily="66" charset="0"/>
              </a:rPr>
              <a:t>Class rewards- e.g. Wow box, Treat box</a:t>
            </a:r>
          </a:p>
          <a:p>
            <a:pPr marL="0" indent="0" algn="ctr" eaLnBrk="1" hangingPunct="1">
              <a:buNone/>
              <a:defRPr/>
            </a:pPr>
            <a:endParaRPr lang="en-GB" altLang="en-US" sz="3000" kern="0" dirty="0">
              <a:latin typeface="Comic Sans MS" panose="030F0902030302020204" pitchFamily="66" charset="0"/>
            </a:endParaRPr>
          </a:p>
          <a:p>
            <a:pPr marL="0" indent="0" eaLnBrk="1" hangingPunct="1">
              <a:buFontTx/>
              <a:buNone/>
              <a:defRPr/>
            </a:pPr>
            <a:endParaRPr lang="en-GB" altLang="en-US" sz="2400" kern="0" dirty="0"/>
          </a:p>
        </p:txBody>
      </p:sp>
      <p:pic>
        <p:nvPicPr>
          <p:cNvPr id="3" name="Picture 2">
            <a:extLst>
              <a:ext uri="{FF2B5EF4-FFF2-40B4-BE49-F238E27FC236}">
                <a16:creationId xmlns:a16="http://schemas.microsoft.com/office/drawing/2014/main" id="{6D5659E8-38C9-4341-B731-E4FA2B43A338}"/>
              </a:ext>
            </a:extLst>
          </p:cNvPr>
          <p:cNvPicPr>
            <a:picLocks noChangeAspect="1"/>
          </p:cNvPicPr>
          <p:nvPr/>
        </p:nvPicPr>
        <p:blipFill>
          <a:blip r:embed="rId3"/>
          <a:stretch>
            <a:fillRect/>
          </a:stretch>
        </p:blipFill>
        <p:spPr>
          <a:xfrm>
            <a:off x="490230" y="1490455"/>
            <a:ext cx="1628145" cy="1584176"/>
          </a:xfrm>
          <a:prstGeom prst="rect">
            <a:avLst/>
          </a:prstGeom>
        </p:spPr>
      </p:pic>
      <p:pic>
        <p:nvPicPr>
          <p:cNvPr id="2" name="Picture 1">
            <a:extLst>
              <a:ext uri="{FF2B5EF4-FFF2-40B4-BE49-F238E27FC236}">
                <a16:creationId xmlns:a16="http://schemas.microsoft.com/office/drawing/2014/main" id="{7B343368-5EB9-4B80-B11E-DF2A3065566A}"/>
              </a:ext>
            </a:extLst>
          </p:cNvPr>
          <p:cNvPicPr>
            <a:picLocks noChangeAspect="1"/>
          </p:cNvPicPr>
          <p:nvPr/>
        </p:nvPicPr>
        <p:blipFill>
          <a:blip r:embed="rId4"/>
          <a:stretch>
            <a:fillRect/>
          </a:stretch>
        </p:blipFill>
        <p:spPr>
          <a:xfrm rot="16200000">
            <a:off x="3377227" y="2676835"/>
            <a:ext cx="2389546" cy="3528392"/>
          </a:xfrm>
          <a:prstGeom prst="rect">
            <a:avLst/>
          </a:prstGeom>
        </p:spPr>
      </p:pic>
      <p:pic>
        <p:nvPicPr>
          <p:cNvPr id="6" name="Picture 5">
            <a:extLst>
              <a:ext uri="{FF2B5EF4-FFF2-40B4-BE49-F238E27FC236}">
                <a16:creationId xmlns:a16="http://schemas.microsoft.com/office/drawing/2014/main" id="{1E6F6DF6-476F-4FFE-96DD-0B1903751C1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01541" y="620688"/>
            <a:ext cx="1320309"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7E926899-8989-4C85-A84A-7975BD189D7A}"/>
              </a:ext>
            </a:extLst>
          </p:cNvPr>
          <p:cNvSpPr>
            <a:spLocks noGrp="1" noChangeArrowheads="1"/>
          </p:cNvSpPr>
          <p:nvPr>
            <p:ph idx="1"/>
          </p:nvPr>
        </p:nvSpPr>
        <p:spPr>
          <a:xfrm>
            <a:off x="468313" y="549275"/>
            <a:ext cx="7886700" cy="1079500"/>
          </a:xfrm>
        </p:spPr>
        <p:txBody>
          <a:bodyPr/>
          <a:lstStyle/>
          <a:p>
            <a:pPr algn="ctr" eaLnBrk="1" hangingPunct="1">
              <a:lnSpc>
                <a:spcPct val="80000"/>
              </a:lnSpc>
              <a:buFontTx/>
              <a:buNone/>
            </a:pPr>
            <a:r>
              <a:rPr lang="en-GB" altLang="en-US" sz="4000" b="1">
                <a:latin typeface="Comic Sans MS" panose="030F0702030302020204" pitchFamily="66" charset="0"/>
              </a:rPr>
              <a:t>Communication</a:t>
            </a:r>
            <a:endParaRPr lang="en-GB" altLang="en-US" sz="4000">
              <a:latin typeface="Comic Sans MS" panose="030F0702030302020204" pitchFamily="66" charset="0"/>
            </a:endParaRPr>
          </a:p>
        </p:txBody>
      </p:sp>
      <p:pic>
        <p:nvPicPr>
          <p:cNvPr id="22531" name="Picture 6">
            <a:extLst>
              <a:ext uri="{FF2B5EF4-FFF2-40B4-BE49-F238E27FC236}">
                <a16:creationId xmlns:a16="http://schemas.microsoft.com/office/drawing/2014/main" id="{58E5E473-09E1-4265-8D9E-9C11352C5B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084763"/>
            <a:ext cx="1152525"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3">
            <a:extLst>
              <a:ext uri="{FF2B5EF4-FFF2-40B4-BE49-F238E27FC236}">
                <a16:creationId xmlns:a16="http://schemas.microsoft.com/office/drawing/2014/main" id="{31DDF223-7773-4B3C-9744-538581C2152B}"/>
              </a:ext>
            </a:extLst>
          </p:cNvPr>
          <p:cNvSpPr txBox="1">
            <a:spLocks noChangeArrowheads="1"/>
          </p:cNvSpPr>
          <p:nvPr/>
        </p:nvSpPr>
        <p:spPr bwMode="auto">
          <a:xfrm>
            <a:off x="468313" y="54927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buFontTx/>
              <a:buNone/>
            </a:pPr>
            <a:r>
              <a:rPr lang="en-GB" altLang="en-US" sz="4000" b="1">
                <a:latin typeface="Comic Sans MS" panose="030F0702030302020204" pitchFamily="66" charset="0"/>
              </a:rPr>
              <a:t>Communication</a:t>
            </a:r>
            <a:endParaRPr lang="en-GB" altLang="en-US" sz="4000">
              <a:latin typeface="Comic Sans MS" panose="030F0702030302020204" pitchFamily="66" charset="0"/>
            </a:endParaRPr>
          </a:p>
        </p:txBody>
      </p:sp>
      <p:sp>
        <p:nvSpPr>
          <p:cNvPr id="22533" name="Rectangle 3">
            <a:extLst>
              <a:ext uri="{FF2B5EF4-FFF2-40B4-BE49-F238E27FC236}">
                <a16:creationId xmlns:a16="http://schemas.microsoft.com/office/drawing/2014/main" id="{B977FBF4-04A7-42CC-865A-E00E19685530}"/>
              </a:ext>
            </a:extLst>
          </p:cNvPr>
          <p:cNvSpPr txBox="1">
            <a:spLocks noChangeArrowheads="1"/>
          </p:cNvSpPr>
          <p:nvPr/>
        </p:nvSpPr>
        <p:spPr bwMode="auto">
          <a:xfrm>
            <a:off x="413232" y="1323578"/>
            <a:ext cx="8384232" cy="330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80000"/>
              </a:lnSpc>
            </a:pPr>
            <a:r>
              <a:rPr lang="en-GB" altLang="en-US" sz="3000" dirty="0">
                <a:latin typeface="Comic Sans MS" panose="030F0702030302020204" pitchFamily="66" charset="0"/>
              </a:rPr>
              <a:t>Dojos</a:t>
            </a:r>
          </a:p>
          <a:p>
            <a:pPr>
              <a:lnSpc>
                <a:spcPct val="80000"/>
              </a:lnSpc>
            </a:pPr>
            <a:r>
              <a:rPr lang="en-GB" altLang="en-US" sz="2800" dirty="0">
                <a:latin typeface="Comic Sans MS" panose="030F0702030302020204" pitchFamily="66" charset="0"/>
              </a:rPr>
              <a:t>Newsletters- Headteachers/class</a:t>
            </a:r>
          </a:p>
          <a:p>
            <a:pPr>
              <a:lnSpc>
                <a:spcPct val="80000"/>
              </a:lnSpc>
            </a:pPr>
            <a:r>
              <a:rPr lang="en-GB" altLang="en-US" sz="2800" dirty="0">
                <a:latin typeface="Comic Sans MS" panose="030F0702030302020204" pitchFamily="66" charset="0"/>
              </a:rPr>
              <a:t>School Facebook</a:t>
            </a:r>
          </a:p>
          <a:p>
            <a:pPr>
              <a:lnSpc>
                <a:spcPct val="80000"/>
              </a:lnSpc>
            </a:pPr>
            <a:r>
              <a:rPr lang="en-GB" altLang="en-US" sz="2800" dirty="0">
                <a:latin typeface="Comic Sans MS" panose="030F0702030302020204" pitchFamily="66" charset="0"/>
              </a:rPr>
              <a:t>Quick chat by the door before/ after school.</a:t>
            </a:r>
          </a:p>
          <a:p>
            <a:pPr>
              <a:lnSpc>
                <a:spcPct val="80000"/>
              </a:lnSpc>
            </a:pPr>
            <a:r>
              <a:rPr lang="en-GB" altLang="en-US" sz="2800" dirty="0">
                <a:latin typeface="Comic Sans MS" panose="030F0702030302020204" pitchFamily="66" charset="0"/>
              </a:rPr>
              <a:t>For a longer chat- please phone the office to</a:t>
            </a:r>
          </a:p>
          <a:p>
            <a:pPr eaLnBrk="1" hangingPunct="1">
              <a:lnSpc>
                <a:spcPct val="80000"/>
              </a:lnSpc>
              <a:buFontTx/>
              <a:buNone/>
            </a:pPr>
            <a:r>
              <a:rPr lang="en-GB" altLang="en-US" sz="2800" dirty="0">
                <a:latin typeface="Comic Sans MS" panose="030F0702030302020204" pitchFamily="66" charset="0"/>
              </a:rPr>
              <a:t>make an appointment.</a:t>
            </a:r>
          </a:p>
          <a:p>
            <a:pPr>
              <a:lnSpc>
                <a:spcPct val="80000"/>
              </a:lnSpc>
            </a:pPr>
            <a:r>
              <a:rPr lang="en-GB" altLang="en-US" sz="2800" dirty="0">
                <a:latin typeface="Comic Sans MS" panose="030F0702030302020204" pitchFamily="66" charset="0"/>
              </a:rPr>
              <a:t>Parent’s Evening</a:t>
            </a:r>
          </a:p>
          <a:p>
            <a:pPr algn="ctr" eaLnBrk="1" hangingPunct="1">
              <a:lnSpc>
                <a:spcPct val="80000"/>
              </a:lnSpc>
              <a:buFontTx/>
              <a:buNone/>
            </a:pPr>
            <a:r>
              <a:rPr lang="en-GB" altLang="en-US" sz="3000" dirty="0">
                <a:latin typeface="Comic Sans MS" panose="030F0702030302020204" pitchFamily="66" charset="0"/>
              </a:rPr>
              <a:t> </a:t>
            </a:r>
          </a:p>
        </p:txBody>
      </p:sp>
      <p:sp>
        <p:nvSpPr>
          <p:cNvPr id="6" name="Rectangle 3">
            <a:extLst>
              <a:ext uri="{FF2B5EF4-FFF2-40B4-BE49-F238E27FC236}">
                <a16:creationId xmlns:a16="http://schemas.microsoft.com/office/drawing/2014/main" id="{F5A2AB1F-C089-4C88-A946-2572FB66DB7E}"/>
              </a:ext>
            </a:extLst>
          </p:cNvPr>
          <p:cNvSpPr txBox="1">
            <a:spLocks noChangeArrowheads="1"/>
          </p:cNvSpPr>
          <p:nvPr/>
        </p:nvSpPr>
        <p:spPr bwMode="auto">
          <a:xfrm>
            <a:off x="323850" y="4659709"/>
            <a:ext cx="7886700" cy="85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buFontTx/>
              <a:buNone/>
            </a:pPr>
            <a:r>
              <a:rPr lang="en-GB" altLang="en-US" sz="3000" dirty="0">
                <a:latin typeface="Comic Sans MS" panose="030F0702030302020204" pitchFamily="66" charset="0"/>
              </a:rPr>
              <a:t>Thank you for your continued support!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B0E7-80F6-48ED-B953-9C8532750B5D}"/>
              </a:ext>
            </a:extLst>
          </p:cNvPr>
          <p:cNvSpPr>
            <a:spLocks noGrp="1"/>
          </p:cNvSpPr>
          <p:nvPr>
            <p:ph type="title"/>
          </p:nvPr>
        </p:nvSpPr>
        <p:spPr>
          <a:xfrm>
            <a:off x="609599" y="609600"/>
            <a:ext cx="6347713" cy="731168"/>
          </a:xfrm>
        </p:spPr>
        <p:txBody>
          <a:bodyPr>
            <a:normAutofit fontScale="90000"/>
          </a:bodyPr>
          <a:lstStyle/>
          <a:p>
            <a:r>
              <a:rPr lang="en-GB" dirty="0">
                <a:solidFill>
                  <a:schemeClr val="tx1"/>
                </a:solidFill>
                <a:latin typeface="Comic Sans MS" panose="030F0702030302020204" pitchFamily="66" charset="0"/>
              </a:rPr>
              <a:t>Key Dates</a:t>
            </a:r>
            <a:br>
              <a:rPr lang="en-GB" dirty="0">
                <a:solidFill>
                  <a:schemeClr val="tx1"/>
                </a:solidFill>
                <a:latin typeface="Comic Sans MS" panose="030F0702030302020204" pitchFamily="66" charset="0"/>
              </a:rPr>
            </a:br>
            <a:endParaRPr lang="en-GB" dirty="0">
              <a:solidFill>
                <a:schemeClr val="tx1"/>
              </a:solidFill>
              <a:latin typeface="Comic Sans MS" panose="030F0702030302020204" pitchFamily="66" charset="0"/>
            </a:endParaRPr>
          </a:p>
        </p:txBody>
      </p:sp>
      <p:sp>
        <p:nvSpPr>
          <p:cNvPr id="4" name="TextBox 3">
            <a:extLst>
              <a:ext uri="{FF2B5EF4-FFF2-40B4-BE49-F238E27FC236}">
                <a16:creationId xmlns:a16="http://schemas.microsoft.com/office/drawing/2014/main" id="{822DDFCB-2489-4E03-89ED-43998E768D84}"/>
              </a:ext>
            </a:extLst>
          </p:cNvPr>
          <p:cNvSpPr txBox="1"/>
          <p:nvPr/>
        </p:nvSpPr>
        <p:spPr>
          <a:xfrm>
            <a:off x="611560" y="1556792"/>
            <a:ext cx="7200800" cy="4524315"/>
          </a:xfrm>
          <a:prstGeom prst="rect">
            <a:avLst/>
          </a:prstGeom>
          <a:noFill/>
        </p:spPr>
        <p:txBody>
          <a:bodyPr wrap="square" rtlCol="0">
            <a:spAutoFit/>
          </a:bodyPr>
          <a:lstStyle/>
          <a:p>
            <a:r>
              <a:rPr lang="en-GB" dirty="0">
                <a:latin typeface="Comic Sans MS" panose="030F0702030302020204" pitchFamily="66" charset="0"/>
              </a:rPr>
              <a:t>Wednesday 12</a:t>
            </a:r>
            <a:r>
              <a:rPr lang="en-GB" baseline="30000" dirty="0">
                <a:latin typeface="Comic Sans MS" panose="030F0702030302020204" pitchFamily="66" charset="0"/>
              </a:rPr>
              <a:t>th</a:t>
            </a:r>
            <a:r>
              <a:rPr lang="en-GB" dirty="0">
                <a:latin typeface="Comic Sans MS" panose="030F0702030302020204" pitchFamily="66" charset="0"/>
              </a:rPr>
              <a:t> October 2022- Spanish Day. Theme Carnivals</a:t>
            </a:r>
          </a:p>
          <a:p>
            <a:endParaRPr lang="en-GB" dirty="0">
              <a:latin typeface="Comic Sans MS" panose="030F0702030302020204" pitchFamily="66" charset="0"/>
            </a:endParaRPr>
          </a:p>
          <a:p>
            <a:r>
              <a:rPr lang="en-GB" dirty="0">
                <a:latin typeface="Comic Sans MS" panose="030F0702030302020204" pitchFamily="66" charset="0"/>
              </a:rPr>
              <a:t>Tuesday      18</a:t>
            </a:r>
            <a:r>
              <a:rPr lang="en-GB" baseline="30000" dirty="0">
                <a:latin typeface="Comic Sans MS" panose="030F0702030302020204" pitchFamily="66" charset="0"/>
              </a:rPr>
              <a:t>th</a:t>
            </a:r>
            <a:r>
              <a:rPr lang="en-GB" dirty="0">
                <a:latin typeface="Comic Sans MS" panose="030F0702030302020204" pitchFamily="66" charset="0"/>
              </a:rPr>
              <a:t> October 2022- Individual pupil photographs</a:t>
            </a:r>
          </a:p>
          <a:p>
            <a:r>
              <a:rPr lang="en-GB" dirty="0">
                <a:latin typeface="Comic Sans MS" panose="030F0702030302020204" pitchFamily="66" charset="0"/>
              </a:rPr>
              <a:t>                                                   Parent’s Evening</a:t>
            </a:r>
          </a:p>
          <a:p>
            <a:endParaRPr lang="en-GB" dirty="0">
              <a:latin typeface="Comic Sans MS" panose="030F0702030302020204" pitchFamily="66" charset="0"/>
            </a:endParaRPr>
          </a:p>
          <a:p>
            <a:r>
              <a:rPr lang="en-GB" dirty="0">
                <a:latin typeface="Comic Sans MS" panose="030F0702030302020204" pitchFamily="66" charset="0"/>
              </a:rPr>
              <a:t>Thursday    20</a:t>
            </a:r>
            <a:r>
              <a:rPr lang="en-GB" baseline="30000" dirty="0">
                <a:latin typeface="Comic Sans MS" panose="030F0702030302020204" pitchFamily="66" charset="0"/>
              </a:rPr>
              <a:t>th</a:t>
            </a:r>
            <a:r>
              <a:rPr lang="en-GB" dirty="0">
                <a:latin typeface="Comic Sans MS" panose="030F0702030302020204" pitchFamily="66" charset="0"/>
              </a:rPr>
              <a:t> October 2022- Parent’s Evening</a:t>
            </a:r>
          </a:p>
          <a:p>
            <a:endParaRPr lang="en-GB" b="1" u="sng" dirty="0">
              <a:latin typeface="Comic Sans MS" panose="030F0702030302020204" pitchFamily="66" charset="0"/>
            </a:endParaRPr>
          </a:p>
          <a:p>
            <a:r>
              <a:rPr lang="en-GB" b="1" u="sng" dirty="0">
                <a:latin typeface="Comic Sans MS" panose="030F0702030302020204" pitchFamily="66" charset="0"/>
              </a:rPr>
              <a:t>Half Term</a:t>
            </a:r>
          </a:p>
          <a:p>
            <a:endParaRPr lang="en-GB" b="1" u="sng" dirty="0">
              <a:latin typeface="Comic Sans MS" panose="030F0702030302020204" pitchFamily="66" charset="0"/>
            </a:endParaRPr>
          </a:p>
          <a:p>
            <a:r>
              <a:rPr lang="en-GB" dirty="0">
                <a:latin typeface="Comic Sans MS" panose="030F0702030302020204" pitchFamily="66" charset="0"/>
              </a:rPr>
              <a:t>Monday 24</a:t>
            </a:r>
            <a:r>
              <a:rPr lang="en-GB" baseline="30000" dirty="0">
                <a:latin typeface="Comic Sans MS" panose="030F0702030302020204" pitchFamily="66" charset="0"/>
              </a:rPr>
              <a:t>th</a:t>
            </a:r>
            <a:r>
              <a:rPr lang="en-GB" dirty="0">
                <a:latin typeface="Comic Sans MS" panose="030F0702030302020204" pitchFamily="66" charset="0"/>
              </a:rPr>
              <a:t> October to Friday 28</a:t>
            </a:r>
            <a:r>
              <a:rPr lang="en-GB" baseline="30000" dirty="0">
                <a:latin typeface="Comic Sans MS" panose="030F0702030302020204" pitchFamily="66" charset="0"/>
              </a:rPr>
              <a:t>th</a:t>
            </a:r>
            <a:r>
              <a:rPr lang="en-GB" dirty="0">
                <a:latin typeface="Comic Sans MS" panose="030F0702030302020204" pitchFamily="66" charset="0"/>
              </a:rPr>
              <a:t> October </a:t>
            </a:r>
          </a:p>
          <a:p>
            <a:endParaRPr lang="en-GB" dirty="0">
              <a:latin typeface="Comic Sans MS" panose="030F0702030302020204" pitchFamily="66" charset="0"/>
            </a:endParaRPr>
          </a:p>
          <a:p>
            <a:r>
              <a:rPr lang="en-GB" dirty="0">
                <a:latin typeface="Comic Sans MS" panose="030F0702030302020204" pitchFamily="66" charset="0"/>
              </a:rPr>
              <a:t>Monday       31</a:t>
            </a:r>
            <a:r>
              <a:rPr lang="en-GB" baseline="30000" dirty="0">
                <a:latin typeface="Comic Sans MS" panose="030F0702030302020204" pitchFamily="66" charset="0"/>
              </a:rPr>
              <a:t>st</a:t>
            </a:r>
            <a:r>
              <a:rPr lang="en-GB" dirty="0">
                <a:latin typeface="Comic Sans MS" panose="030F0702030302020204" pitchFamily="66" charset="0"/>
              </a:rPr>
              <a:t> October 2022- Inset</a:t>
            </a: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Please Note- We </a:t>
            </a:r>
            <a:r>
              <a:rPr lang="en-GB" dirty="0">
                <a:solidFill>
                  <a:srgbClr val="FF0000"/>
                </a:solidFill>
                <a:latin typeface="Comic Sans MS" panose="030F0702030302020204" pitchFamily="66" charset="0"/>
              </a:rPr>
              <a:t>NO</a:t>
            </a:r>
            <a:r>
              <a:rPr lang="en-GB" dirty="0">
                <a:latin typeface="Comic Sans MS" panose="030F0702030302020204" pitchFamily="66" charset="0"/>
              </a:rPr>
              <a:t> longer have half days on the last day of term, teaching  will continue until 3pm. </a:t>
            </a:r>
          </a:p>
        </p:txBody>
      </p:sp>
      <p:pic>
        <p:nvPicPr>
          <p:cNvPr id="5" name="Picture 4">
            <a:extLst>
              <a:ext uri="{FF2B5EF4-FFF2-40B4-BE49-F238E27FC236}">
                <a16:creationId xmlns:a16="http://schemas.microsoft.com/office/drawing/2014/main" id="{EE5D2EBC-7750-4104-9EE2-AFFA2E84C4A4}"/>
              </a:ext>
            </a:extLst>
          </p:cNvPr>
          <p:cNvPicPr>
            <a:picLocks noChangeAspect="1"/>
          </p:cNvPicPr>
          <p:nvPr/>
        </p:nvPicPr>
        <p:blipFill>
          <a:blip r:embed="rId2"/>
          <a:stretch>
            <a:fillRect/>
          </a:stretch>
        </p:blipFill>
        <p:spPr>
          <a:xfrm>
            <a:off x="6152638" y="2888362"/>
            <a:ext cx="1628145" cy="1584176"/>
          </a:xfrm>
          <a:prstGeom prst="rect">
            <a:avLst/>
          </a:prstGeom>
        </p:spPr>
      </p:pic>
      <p:pic>
        <p:nvPicPr>
          <p:cNvPr id="6" name="Picture 6">
            <a:extLst>
              <a:ext uri="{FF2B5EF4-FFF2-40B4-BE49-F238E27FC236}">
                <a16:creationId xmlns:a16="http://schemas.microsoft.com/office/drawing/2014/main" id="{EF902831-7249-490B-A08C-E59D8F7BB5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0705"/>
            <a:ext cx="1152525"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465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7F4C83-10D9-42A9-96CE-4F1D46AC4FA4}"/>
              </a:ext>
            </a:extLst>
          </p:cNvPr>
          <p:cNvSpPr txBox="1"/>
          <p:nvPr/>
        </p:nvSpPr>
        <p:spPr>
          <a:xfrm>
            <a:off x="611560" y="404664"/>
            <a:ext cx="7632848" cy="3046988"/>
          </a:xfrm>
          <a:prstGeom prst="rect">
            <a:avLst/>
          </a:prstGeom>
          <a:noFill/>
        </p:spPr>
        <p:txBody>
          <a:bodyPr wrap="square" rtlCol="0">
            <a:spAutoFit/>
          </a:bodyPr>
          <a:lstStyle/>
          <a:p>
            <a:r>
              <a:rPr lang="en-GB" sz="3200" dirty="0">
                <a:latin typeface="Comic Sans MS" panose="030F0702030302020204" pitchFamily="66" charset="0"/>
              </a:rPr>
              <a:t>School trips</a:t>
            </a:r>
          </a:p>
          <a:p>
            <a:endParaRPr lang="en-GB" sz="3200" dirty="0">
              <a:latin typeface="Comic Sans MS" panose="030F0702030302020204" pitchFamily="66" charset="0"/>
            </a:endParaRPr>
          </a:p>
          <a:p>
            <a:r>
              <a:rPr lang="en-GB" sz="3200" dirty="0">
                <a:latin typeface="Comic Sans MS" panose="030F0702030302020204" pitchFamily="66" charset="0"/>
              </a:rPr>
              <a:t>Leeson house</a:t>
            </a:r>
          </a:p>
          <a:p>
            <a:r>
              <a:rPr lang="en-GB" sz="3200" dirty="0">
                <a:latin typeface="Comic Sans MS" panose="030F0702030302020204" pitchFamily="66" charset="0"/>
              </a:rPr>
              <a:t>Dates- 8</a:t>
            </a:r>
            <a:r>
              <a:rPr lang="en-GB" sz="3200" baseline="30000" dirty="0">
                <a:latin typeface="Comic Sans MS" panose="030F0702030302020204" pitchFamily="66" charset="0"/>
              </a:rPr>
              <a:t>th</a:t>
            </a:r>
            <a:r>
              <a:rPr lang="en-GB" sz="3200" dirty="0">
                <a:latin typeface="Comic Sans MS" panose="030F0702030302020204" pitchFamily="66" charset="0"/>
              </a:rPr>
              <a:t>, 9</a:t>
            </a:r>
            <a:r>
              <a:rPr lang="en-GB" sz="3200" baseline="30000" dirty="0">
                <a:latin typeface="Comic Sans MS" panose="030F0702030302020204" pitchFamily="66" charset="0"/>
              </a:rPr>
              <a:t>th</a:t>
            </a:r>
            <a:r>
              <a:rPr lang="en-GB" sz="3200" dirty="0">
                <a:latin typeface="Comic Sans MS" panose="030F0702030302020204" pitchFamily="66" charset="0"/>
              </a:rPr>
              <a:t> and 10</a:t>
            </a:r>
            <a:r>
              <a:rPr lang="en-GB" sz="3200" baseline="30000" dirty="0">
                <a:latin typeface="Comic Sans MS" panose="030F0702030302020204" pitchFamily="66" charset="0"/>
              </a:rPr>
              <a:t>th</a:t>
            </a:r>
            <a:r>
              <a:rPr lang="en-GB" sz="3200" dirty="0">
                <a:latin typeface="Comic Sans MS" panose="030F0702030302020204" pitchFamily="66" charset="0"/>
              </a:rPr>
              <a:t> March 2023.</a:t>
            </a:r>
          </a:p>
          <a:p>
            <a:endParaRPr lang="en-GB" sz="3200" dirty="0">
              <a:latin typeface="Comic Sans MS" panose="030F0702030302020204" pitchFamily="66" charset="0"/>
            </a:endParaRPr>
          </a:p>
          <a:p>
            <a:r>
              <a:rPr lang="en-GB" sz="3200" dirty="0">
                <a:latin typeface="Comic Sans MS" panose="030F0702030302020204" pitchFamily="66" charset="0"/>
              </a:rPr>
              <a:t>Cost (tbc) </a:t>
            </a:r>
          </a:p>
        </p:txBody>
      </p:sp>
      <p:pic>
        <p:nvPicPr>
          <p:cNvPr id="5" name="Picture 4">
            <a:extLst>
              <a:ext uri="{FF2B5EF4-FFF2-40B4-BE49-F238E27FC236}">
                <a16:creationId xmlns:a16="http://schemas.microsoft.com/office/drawing/2014/main" id="{741839BD-DFDF-49F3-8CC4-92323A0C84EE}"/>
              </a:ext>
            </a:extLst>
          </p:cNvPr>
          <p:cNvPicPr>
            <a:picLocks noChangeAspect="1"/>
          </p:cNvPicPr>
          <p:nvPr/>
        </p:nvPicPr>
        <p:blipFill>
          <a:blip r:embed="rId2"/>
          <a:stretch>
            <a:fillRect/>
          </a:stretch>
        </p:blipFill>
        <p:spPr>
          <a:xfrm>
            <a:off x="4067944" y="2780928"/>
            <a:ext cx="3672408" cy="2232248"/>
          </a:xfrm>
          <a:prstGeom prst="rect">
            <a:avLst/>
          </a:prstGeom>
        </p:spPr>
      </p:pic>
    </p:spTree>
    <p:extLst>
      <p:ext uri="{BB962C8B-B14F-4D97-AF65-F5344CB8AC3E}">
        <p14:creationId xmlns:p14="http://schemas.microsoft.com/office/powerpoint/2010/main" val="3018528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088430-C437-4C1C-9B94-71EEA44A8903}"/>
              </a:ext>
            </a:extLst>
          </p:cNvPr>
          <p:cNvSpPr txBox="1"/>
          <p:nvPr/>
        </p:nvSpPr>
        <p:spPr>
          <a:xfrm>
            <a:off x="2699792" y="1916832"/>
            <a:ext cx="2880320" cy="707886"/>
          </a:xfrm>
          <a:prstGeom prst="rect">
            <a:avLst/>
          </a:prstGeom>
          <a:noFill/>
        </p:spPr>
        <p:txBody>
          <a:bodyPr wrap="square" rtlCol="0">
            <a:spAutoFit/>
          </a:bodyPr>
          <a:lstStyle/>
          <a:p>
            <a:r>
              <a:rPr lang="en-GB" sz="4000" dirty="0">
                <a:latin typeface="Comic Sans MS" panose="030F0702030302020204" pitchFamily="66" charset="0"/>
              </a:rPr>
              <a:t>Thank You </a:t>
            </a:r>
          </a:p>
        </p:txBody>
      </p:sp>
      <p:pic>
        <p:nvPicPr>
          <p:cNvPr id="6" name="Picture 5">
            <a:extLst>
              <a:ext uri="{FF2B5EF4-FFF2-40B4-BE49-F238E27FC236}">
                <a16:creationId xmlns:a16="http://schemas.microsoft.com/office/drawing/2014/main" id="{6BC959D5-57C6-462C-BDCB-BCE9B87340CE}"/>
              </a:ext>
            </a:extLst>
          </p:cNvPr>
          <p:cNvPicPr>
            <a:picLocks noChangeAspect="1"/>
          </p:cNvPicPr>
          <p:nvPr/>
        </p:nvPicPr>
        <p:blipFill>
          <a:blip r:embed="rId2"/>
          <a:stretch>
            <a:fillRect/>
          </a:stretch>
        </p:blipFill>
        <p:spPr>
          <a:xfrm>
            <a:off x="179512" y="116632"/>
            <a:ext cx="2520280" cy="2452218"/>
          </a:xfrm>
          <a:prstGeom prst="rect">
            <a:avLst/>
          </a:prstGeom>
        </p:spPr>
      </p:pic>
      <p:pic>
        <p:nvPicPr>
          <p:cNvPr id="7" name="Picture 6">
            <a:extLst>
              <a:ext uri="{FF2B5EF4-FFF2-40B4-BE49-F238E27FC236}">
                <a16:creationId xmlns:a16="http://schemas.microsoft.com/office/drawing/2014/main" id="{B728A010-E8E0-45CE-A301-00C7A677F8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9978" y="2492896"/>
            <a:ext cx="1508200" cy="178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938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37E62A0-0DA3-4D28-A370-E7A12C03922B}"/>
              </a:ext>
            </a:extLst>
          </p:cNvPr>
          <p:cNvSpPr>
            <a:spLocks noGrp="1" noChangeArrowheads="1"/>
          </p:cNvSpPr>
          <p:nvPr>
            <p:ph type="title"/>
          </p:nvPr>
        </p:nvSpPr>
        <p:spPr>
          <a:xfrm>
            <a:off x="1403648" y="258100"/>
            <a:ext cx="3848100" cy="731168"/>
          </a:xfrm>
        </p:spPr>
        <p:txBody>
          <a:bodyPr/>
          <a:lstStyle/>
          <a:p>
            <a:pPr algn="ctr" eaLnBrk="1" hangingPunct="1"/>
            <a:r>
              <a:rPr lang="en-GB" altLang="en-US" sz="4000" dirty="0">
                <a:solidFill>
                  <a:schemeClr val="tx1"/>
                </a:solidFill>
                <a:latin typeface="Comic Sans MS" panose="030F0702030302020204" pitchFamily="66" charset="0"/>
              </a:rPr>
              <a:t>Year  5 team.</a:t>
            </a:r>
          </a:p>
        </p:txBody>
      </p:sp>
      <p:pic>
        <p:nvPicPr>
          <p:cNvPr id="4100" name="Picture 4">
            <a:extLst>
              <a:ext uri="{FF2B5EF4-FFF2-40B4-BE49-F238E27FC236}">
                <a16:creationId xmlns:a16="http://schemas.microsoft.com/office/drawing/2014/main" id="{E544031F-DC0B-46B2-81B1-85AC659319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2814" y="1930403"/>
            <a:ext cx="1002083" cy="11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Content Placeholder 2">
            <a:extLst>
              <a:ext uri="{FF2B5EF4-FFF2-40B4-BE49-F238E27FC236}">
                <a16:creationId xmlns:a16="http://schemas.microsoft.com/office/drawing/2014/main" id="{DF430EAF-E332-4295-8DBC-509443808C7C}"/>
              </a:ext>
            </a:extLst>
          </p:cNvPr>
          <p:cNvSpPr txBox="1">
            <a:spLocks noChangeArrowheads="1"/>
          </p:cNvSpPr>
          <p:nvPr/>
        </p:nvSpPr>
        <p:spPr bwMode="auto">
          <a:xfrm>
            <a:off x="899592" y="1099231"/>
            <a:ext cx="5688632" cy="42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buFontTx/>
              <a:buNone/>
            </a:pPr>
            <a:r>
              <a:rPr lang="en-GB" altLang="en-US" sz="2000" dirty="0">
                <a:latin typeface="Comic Sans MS" panose="030F0702030302020204" pitchFamily="66" charset="0"/>
              </a:rPr>
              <a:t>Mrs Scott           Mr Smith          Ms Mellon </a:t>
            </a:r>
          </a:p>
        </p:txBody>
      </p:sp>
      <p:sp>
        <p:nvSpPr>
          <p:cNvPr id="4102" name="Content Placeholder 2">
            <a:extLst>
              <a:ext uri="{FF2B5EF4-FFF2-40B4-BE49-F238E27FC236}">
                <a16:creationId xmlns:a16="http://schemas.microsoft.com/office/drawing/2014/main" id="{390BDB0F-12F5-4962-A4FF-712FCB51997C}"/>
              </a:ext>
            </a:extLst>
          </p:cNvPr>
          <p:cNvSpPr txBox="1">
            <a:spLocks noChangeArrowheads="1"/>
          </p:cNvSpPr>
          <p:nvPr/>
        </p:nvSpPr>
        <p:spPr bwMode="auto">
          <a:xfrm>
            <a:off x="621845" y="3777574"/>
            <a:ext cx="7993052" cy="42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buFontTx/>
              <a:buNone/>
            </a:pPr>
            <a:r>
              <a:rPr lang="en-GB" altLang="en-US" sz="2000" dirty="0">
                <a:latin typeface="Comic Sans MS" panose="030F0702030302020204" pitchFamily="66" charset="0"/>
              </a:rPr>
              <a:t>Mrs Lane        Mr </a:t>
            </a:r>
            <a:r>
              <a:rPr lang="en-GB" altLang="en-US" sz="2000" dirty="0" err="1">
                <a:latin typeface="Comic Sans MS" panose="030F0702030302020204" pitchFamily="66" charset="0"/>
              </a:rPr>
              <a:t>Hancox</a:t>
            </a:r>
            <a:r>
              <a:rPr lang="en-GB" altLang="en-US" sz="2000" dirty="0">
                <a:latin typeface="Comic Sans MS" panose="030F0702030302020204" pitchFamily="66" charset="0"/>
              </a:rPr>
              <a:t>         Mrs Evans          Mrs Taylor   </a:t>
            </a:r>
          </a:p>
          <a:p>
            <a:pPr eaLnBrk="1" hangingPunct="1">
              <a:buFontTx/>
              <a:buNone/>
            </a:pPr>
            <a:endParaRPr lang="en-GB" altLang="en-US" sz="2000" dirty="0">
              <a:latin typeface="Comic Sans MS" panose="030F0702030302020204" pitchFamily="66" charset="0"/>
            </a:endParaRPr>
          </a:p>
          <a:p>
            <a:pPr eaLnBrk="1" hangingPunct="1">
              <a:buFontTx/>
              <a:buNone/>
            </a:pPr>
            <a:endParaRPr lang="en-GB" altLang="en-US" sz="2000" dirty="0">
              <a:latin typeface="Comic Sans MS" panose="030F0702030302020204" pitchFamily="66" charset="0"/>
            </a:endParaRPr>
          </a:p>
          <a:p>
            <a:pPr eaLnBrk="1" hangingPunct="1">
              <a:buFontTx/>
              <a:buNone/>
            </a:pPr>
            <a:endParaRPr lang="en-GB" altLang="en-US" sz="2000" dirty="0">
              <a:latin typeface="Comic Sans MS" panose="030F0702030302020204" pitchFamily="66" charset="0"/>
            </a:endParaRPr>
          </a:p>
        </p:txBody>
      </p:sp>
      <p:pic>
        <p:nvPicPr>
          <p:cNvPr id="12" name="Picture 11">
            <a:extLst>
              <a:ext uri="{FF2B5EF4-FFF2-40B4-BE49-F238E27FC236}">
                <a16:creationId xmlns:a16="http://schemas.microsoft.com/office/drawing/2014/main" id="{1A1E1FF1-3968-442F-A737-AC9C21F970CC}"/>
              </a:ext>
            </a:extLst>
          </p:cNvPr>
          <p:cNvPicPr>
            <a:picLocks noChangeAspect="1"/>
          </p:cNvPicPr>
          <p:nvPr/>
        </p:nvPicPr>
        <p:blipFill>
          <a:blip r:embed="rId4"/>
          <a:stretch>
            <a:fillRect/>
          </a:stretch>
        </p:blipFill>
        <p:spPr>
          <a:xfrm>
            <a:off x="539552" y="4195826"/>
            <a:ext cx="1510916" cy="1735193"/>
          </a:xfrm>
          <a:prstGeom prst="rect">
            <a:avLst/>
          </a:prstGeom>
        </p:spPr>
      </p:pic>
      <p:pic>
        <p:nvPicPr>
          <p:cNvPr id="5" name="Picture 4">
            <a:extLst>
              <a:ext uri="{FF2B5EF4-FFF2-40B4-BE49-F238E27FC236}">
                <a16:creationId xmlns:a16="http://schemas.microsoft.com/office/drawing/2014/main" id="{AB899B75-ADDF-4F62-A30C-CDBBF2E77C0C}"/>
              </a:ext>
            </a:extLst>
          </p:cNvPr>
          <p:cNvPicPr>
            <a:picLocks noChangeAspect="1"/>
          </p:cNvPicPr>
          <p:nvPr/>
        </p:nvPicPr>
        <p:blipFill>
          <a:blip r:embed="rId5"/>
          <a:stretch>
            <a:fillRect/>
          </a:stretch>
        </p:blipFill>
        <p:spPr>
          <a:xfrm>
            <a:off x="2543616" y="4195826"/>
            <a:ext cx="1538140" cy="1735193"/>
          </a:xfrm>
          <a:prstGeom prst="rect">
            <a:avLst/>
          </a:prstGeom>
        </p:spPr>
      </p:pic>
      <p:pic>
        <p:nvPicPr>
          <p:cNvPr id="6" name="Picture 5">
            <a:extLst>
              <a:ext uri="{FF2B5EF4-FFF2-40B4-BE49-F238E27FC236}">
                <a16:creationId xmlns:a16="http://schemas.microsoft.com/office/drawing/2014/main" id="{C66F5904-A423-4CD0-9B3B-C2B07411A52F}"/>
              </a:ext>
            </a:extLst>
          </p:cNvPr>
          <p:cNvPicPr>
            <a:picLocks noChangeAspect="1"/>
          </p:cNvPicPr>
          <p:nvPr/>
        </p:nvPicPr>
        <p:blipFill>
          <a:blip r:embed="rId6"/>
          <a:stretch>
            <a:fillRect/>
          </a:stretch>
        </p:blipFill>
        <p:spPr>
          <a:xfrm>
            <a:off x="6264871" y="4151124"/>
            <a:ext cx="1571180" cy="1824596"/>
          </a:xfrm>
          <a:prstGeom prst="rect">
            <a:avLst/>
          </a:prstGeom>
        </p:spPr>
      </p:pic>
      <p:pic>
        <p:nvPicPr>
          <p:cNvPr id="7" name="Picture 6">
            <a:extLst>
              <a:ext uri="{FF2B5EF4-FFF2-40B4-BE49-F238E27FC236}">
                <a16:creationId xmlns:a16="http://schemas.microsoft.com/office/drawing/2014/main" id="{4C64DFA3-1EA5-4C6C-97E2-C0043FDBF80F}"/>
              </a:ext>
            </a:extLst>
          </p:cNvPr>
          <p:cNvPicPr>
            <a:picLocks noChangeAspect="1"/>
          </p:cNvPicPr>
          <p:nvPr/>
        </p:nvPicPr>
        <p:blipFill>
          <a:blip r:embed="rId7"/>
          <a:stretch>
            <a:fillRect/>
          </a:stretch>
        </p:blipFill>
        <p:spPr>
          <a:xfrm>
            <a:off x="4412920" y="4186116"/>
            <a:ext cx="1510916" cy="1754612"/>
          </a:xfrm>
          <a:prstGeom prst="rect">
            <a:avLst/>
          </a:prstGeom>
        </p:spPr>
      </p:pic>
      <p:pic>
        <p:nvPicPr>
          <p:cNvPr id="17" name="Picture 16">
            <a:extLst>
              <a:ext uri="{FF2B5EF4-FFF2-40B4-BE49-F238E27FC236}">
                <a16:creationId xmlns:a16="http://schemas.microsoft.com/office/drawing/2014/main" id="{A56E97BE-019E-4B5B-BD31-7A37566F628A}"/>
              </a:ext>
            </a:extLst>
          </p:cNvPr>
          <p:cNvPicPr>
            <a:picLocks noChangeAspect="1"/>
          </p:cNvPicPr>
          <p:nvPr/>
        </p:nvPicPr>
        <p:blipFill>
          <a:blip r:embed="rId8"/>
          <a:stretch>
            <a:fillRect/>
          </a:stretch>
        </p:blipFill>
        <p:spPr>
          <a:xfrm>
            <a:off x="6456279" y="258100"/>
            <a:ext cx="2313071" cy="1450851"/>
          </a:xfrm>
          <a:prstGeom prst="rect">
            <a:avLst/>
          </a:prstGeom>
        </p:spPr>
      </p:pic>
      <p:pic>
        <p:nvPicPr>
          <p:cNvPr id="2" name="Picture 2">
            <a:extLst>
              <a:ext uri="{FF2B5EF4-FFF2-40B4-BE49-F238E27FC236}">
                <a16:creationId xmlns:a16="http://schemas.microsoft.com/office/drawing/2014/main" id="{B2851C72-ED43-4DA9-A7A5-BC2F4D56B1D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2500" t="12442" r="11339" b="19527"/>
          <a:stretch/>
        </p:blipFill>
        <p:spPr bwMode="auto">
          <a:xfrm>
            <a:off x="4840829" y="1511469"/>
            <a:ext cx="1747395" cy="20734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2779AA6-D7A6-44F5-BF50-4F4C802AEF7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1956" t="11918" r="10782" b="10979"/>
          <a:stretch/>
        </p:blipFill>
        <p:spPr bwMode="auto">
          <a:xfrm>
            <a:off x="2885261" y="1534442"/>
            <a:ext cx="1534312" cy="20340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EEC26F3-2EAA-462F-98A8-5D470B02868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2274" t="12201" r="9448" b="8001"/>
          <a:stretch/>
        </p:blipFill>
        <p:spPr bwMode="auto">
          <a:xfrm>
            <a:off x="899592" y="1570693"/>
            <a:ext cx="1472031" cy="19977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37E62A0-0DA3-4D28-A370-E7A12C03922B}"/>
              </a:ext>
            </a:extLst>
          </p:cNvPr>
          <p:cNvSpPr>
            <a:spLocks noGrp="1" noChangeArrowheads="1"/>
          </p:cNvSpPr>
          <p:nvPr>
            <p:ph type="title"/>
          </p:nvPr>
        </p:nvSpPr>
        <p:spPr>
          <a:xfrm>
            <a:off x="122907" y="173846"/>
            <a:ext cx="3368974" cy="518850"/>
          </a:xfrm>
        </p:spPr>
        <p:txBody>
          <a:bodyPr>
            <a:normAutofit/>
          </a:bodyPr>
          <a:lstStyle/>
          <a:p>
            <a:pPr algn="ctr" eaLnBrk="1" hangingPunct="1"/>
            <a:r>
              <a:rPr lang="en-GB" altLang="en-US" sz="2400" dirty="0">
                <a:solidFill>
                  <a:schemeClr val="tx1"/>
                </a:solidFill>
                <a:latin typeface="Comic Sans MS" panose="030F0702030302020204" pitchFamily="66" charset="0"/>
              </a:rPr>
              <a:t>Senior Leadership</a:t>
            </a:r>
          </a:p>
        </p:txBody>
      </p:sp>
      <p:pic>
        <p:nvPicPr>
          <p:cNvPr id="4100" name="Picture 4">
            <a:extLst>
              <a:ext uri="{FF2B5EF4-FFF2-40B4-BE49-F238E27FC236}">
                <a16:creationId xmlns:a16="http://schemas.microsoft.com/office/drawing/2014/main" id="{E544031F-DC0B-46B2-81B1-85AC659319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2278" y="2183744"/>
            <a:ext cx="1498047" cy="176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Content Placeholder 2">
            <a:extLst>
              <a:ext uri="{FF2B5EF4-FFF2-40B4-BE49-F238E27FC236}">
                <a16:creationId xmlns:a16="http://schemas.microsoft.com/office/drawing/2014/main" id="{DF430EAF-E332-4295-8DBC-509443808C7C}"/>
              </a:ext>
            </a:extLst>
          </p:cNvPr>
          <p:cNvSpPr txBox="1">
            <a:spLocks noChangeArrowheads="1"/>
          </p:cNvSpPr>
          <p:nvPr/>
        </p:nvSpPr>
        <p:spPr bwMode="auto">
          <a:xfrm>
            <a:off x="323528" y="2258270"/>
            <a:ext cx="7056784" cy="83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buFontTx/>
              <a:buNone/>
            </a:pPr>
            <a:r>
              <a:rPr lang="en-GB" altLang="en-US" sz="2000" dirty="0">
                <a:latin typeface="Comic Sans MS" panose="030F0702030302020204" pitchFamily="66" charset="0"/>
              </a:rPr>
              <a:t>Mrs Tickle              Mrs Lord           Miss 0’Sullivan</a:t>
            </a:r>
          </a:p>
          <a:p>
            <a:pPr eaLnBrk="1" hangingPunct="1">
              <a:buFontTx/>
              <a:buNone/>
            </a:pPr>
            <a:r>
              <a:rPr lang="en-GB" altLang="en-US" sz="900" dirty="0">
                <a:latin typeface="Comic Sans MS" panose="030F0702030302020204" pitchFamily="66" charset="0"/>
              </a:rPr>
              <a:t>Executive Head Teacher                             Head of School                                 Assistant Head Teacher</a:t>
            </a:r>
          </a:p>
          <a:p>
            <a:pPr eaLnBrk="1" hangingPunct="1">
              <a:buFontTx/>
              <a:buNone/>
            </a:pPr>
            <a:r>
              <a:rPr lang="en-GB" altLang="en-US" sz="2000" dirty="0">
                <a:latin typeface="Comic Sans MS" panose="030F0702030302020204" pitchFamily="66" charset="0"/>
              </a:rPr>
              <a:t> </a:t>
            </a:r>
          </a:p>
        </p:txBody>
      </p:sp>
      <p:sp>
        <p:nvSpPr>
          <p:cNvPr id="4102" name="Content Placeholder 2">
            <a:extLst>
              <a:ext uri="{FF2B5EF4-FFF2-40B4-BE49-F238E27FC236}">
                <a16:creationId xmlns:a16="http://schemas.microsoft.com/office/drawing/2014/main" id="{390BDB0F-12F5-4962-A4FF-712FCB51997C}"/>
              </a:ext>
            </a:extLst>
          </p:cNvPr>
          <p:cNvSpPr txBox="1">
            <a:spLocks noChangeArrowheads="1"/>
          </p:cNvSpPr>
          <p:nvPr/>
        </p:nvSpPr>
        <p:spPr bwMode="auto">
          <a:xfrm>
            <a:off x="529382" y="5752953"/>
            <a:ext cx="7993052" cy="83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buFontTx/>
              <a:buNone/>
            </a:pPr>
            <a:r>
              <a:rPr lang="en-GB" altLang="en-US" sz="2000" dirty="0">
                <a:latin typeface="Comic Sans MS" panose="030F0702030302020204" pitchFamily="66" charset="0"/>
              </a:rPr>
              <a:t>Mr Smith             Mrs Hodge            </a:t>
            </a:r>
          </a:p>
          <a:p>
            <a:pPr eaLnBrk="1" hangingPunct="1">
              <a:buFontTx/>
              <a:buNone/>
            </a:pPr>
            <a:r>
              <a:rPr lang="en-GB" altLang="en-US" sz="900" dirty="0">
                <a:latin typeface="Comic Sans MS" panose="030F0702030302020204" pitchFamily="66" charset="0"/>
              </a:rPr>
              <a:t>SENCO                                                  Pastoral Support Worker</a:t>
            </a:r>
          </a:p>
          <a:p>
            <a:pPr eaLnBrk="1" hangingPunct="1">
              <a:buFontTx/>
              <a:buNone/>
            </a:pPr>
            <a:r>
              <a:rPr lang="en-GB" altLang="en-US" sz="900" dirty="0">
                <a:latin typeface="Comic Sans MS" panose="030F0702030302020204" pitchFamily="66" charset="0"/>
              </a:rPr>
              <a:t>                                                              Deputy Safeguarding Lead</a:t>
            </a:r>
          </a:p>
          <a:p>
            <a:pPr eaLnBrk="1" hangingPunct="1">
              <a:buFontTx/>
              <a:buNone/>
            </a:pPr>
            <a:endParaRPr lang="en-GB" altLang="en-US" sz="2000" dirty="0">
              <a:latin typeface="Comic Sans MS" panose="030F0702030302020204" pitchFamily="66" charset="0"/>
            </a:endParaRPr>
          </a:p>
          <a:p>
            <a:pPr eaLnBrk="1" hangingPunct="1">
              <a:buFontTx/>
              <a:buNone/>
            </a:pPr>
            <a:endParaRPr lang="en-GB" altLang="en-US" sz="2000" dirty="0">
              <a:latin typeface="Comic Sans MS" panose="030F0702030302020204" pitchFamily="66" charset="0"/>
            </a:endParaRPr>
          </a:p>
        </p:txBody>
      </p:sp>
      <p:pic>
        <p:nvPicPr>
          <p:cNvPr id="4" name="Picture 3">
            <a:extLst>
              <a:ext uri="{FF2B5EF4-FFF2-40B4-BE49-F238E27FC236}">
                <a16:creationId xmlns:a16="http://schemas.microsoft.com/office/drawing/2014/main" id="{5C789D57-6698-46DE-A1F7-C03CB62502AE}"/>
              </a:ext>
            </a:extLst>
          </p:cNvPr>
          <p:cNvPicPr>
            <a:picLocks noChangeAspect="1"/>
          </p:cNvPicPr>
          <p:nvPr/>
        </p:nvPicPr>
        <p:blipFill>
          <a:blip r:embed="rId4"/>
          <a:stretch>
            <a:fillRect/>
          </a:stretch>
        </p:blipFill>
        <p:spPr>
          <a:xfrm>
            <a:off x="4593649" y="3309021"/>
            <a:ext cx="2313071" cy="1450851"/>
          </a:xfrm>
          <a:prstGeom prst="rect">
            <a:avLst/>
          </a:prstGeom>
        </p:spPr>
      </p:pic>
      <p:pic>
        <p:nvPicPr>
          <p:cNvPr id="2" name="Picture 1">
            <a:extLst>
              <a:ext uri="{FF2B5EF4-FFF2-40B4-BE49-F238E27FC236}">
                <a16:creationId xmlns:a16="http://schemas.microsoft.com/office/drawing/2014/main" id="{7C513EDD-7BCD-4C32-BED8-4AA8B441ADEC}"/>
              </a:ext>
            </a:extLst>
          </p:cNvPr>
          <p:cNvPicPr>
            <a:picLocks noChangeAspect="1"/>
          </p:cNvPicPr>
          <p:nvPr/>
        </p:nvPicPr>
        <p:blipFill>
          <a:blip r:embed="rId5"/>
          <a:stretch>
            <a:fillRect/>
          </a:stretch>
        </p:blipFill>
        <p:spPr>
          <a:xfrm>
            <a:off x="467544" y="688009"/>
            <a:ext cx="1287035" cy="1487612"/>
          </a:xfrm>
          <a:prstGeom prst="rect">
            <a:avLst/>
          </a:prstGeom>
        </p:spPr>
      </p:pic>
      <p:pic>
        <p:nvPicPr>
          <p:cNvPr id="3" name="Picture 2">
            <a:extLst>
              <a:ext uri="{FF2B5EF4-FFF2-40B4-BE49-F238E27FC236}">
                <a16:creationId xmlns:a16="http://schemas.microsoft.com/office/drawing/2014/main" id="{87285EAF-DC55-4A7B-A572-73A01C80299E}"/>
              </a:ext>
            </a:extLst>
          </p:cNvPr>
          <p:cNvPicPr>
            <a:picLocks noChangeAspect="1"/>
          </p:cNvPicPr>
          <p:nvPr/>
        </p:nvPicPr>
        <p:blipFill>
          <a:blip r:embed="rId6"/>
          <a:stretch>
            <a:fillRect/>
          </a:stretch>
        </p:blipFill>
        <p:spPr>
          <a:xfrm>
            <a:off x="2627784" y="650302"/>
            <a:ext cx="1395309" cy="1555880"/>
          </a:xfrm>
          <a:prstGeom prst="rect">
            <a:avLst/>
          </a:prstGeom>
        </p:spPr>
      </p:pic>
      <p:pic>
        <p:nvPicPr>
          <p:cNvPr id="6" name="Picture 5">
            <a:extLst>
              <a:ext uri="{FF2B5EF4-FFF2-40B4-BE49-F238E27FC236}">
                <a16:creationId xmlns:a16="http://schemas.microsoft.com/office/drawing/2014/main" id="{67778696-F6DD-4812-879E-488C115FA4A7}"/>
              </a:ext>
            </a:extLst>
          </p:cNvPr>
          <p:cNvPicPr>
            <a:picLocks noChangeAspect="1"/>
          </p:cNvPicPr>
          <p:nvPr/>
        </p:nvPicPr>
        <p:blipFill>
          <a:blip r:embed="rId7"/>
          <a:stretch>
            <a:fillRect/>
          </a:stretch>
        </p:blipFill>
        <p:spPr>
          <a:xfrm>
            <a:off x="468521" y="3682990"/>
            <a:ext cx="1548312" cy="1695770"/>
          </a:xfrm>
          <a:prstGeom prst="rect">
            <a:avLst/>
          </a:prstGeom>
        </p:spPr>
      </p:pic>
      <p:sp>
        <p:nvSpPr>
          <p:cNvPr id="7" name="TextBox 6">
            <a:extLst>
              <a:ext uri="{FF2B5EF4-FFF2-40B4-BE49-F238E27FC236}">
                <a16:creationId xmlns:a16="http://schemas.microsoft.com/office/drawing/2014/main" id="{2D55A89F-1EE5-45A7-B80F-26DAB7103CD6}"/>
              </a:ext>
            </a:extLst>
          </p:cNvPr>
          <p:cNvSpPr txBox="1"/>
          <p:nvPr/>
        </p:nvSpPr>
        <p:spPr>
          <a:xfrm>
            <a:off x="349162" y="3053380"/>
            <a:ext cx="3744416" cy="461665"/>
          </a:xfrm>
          <a:prstGeom prst="rect">
            <a:avLst/>
          </a:prstGeom>
          <a:noFill/>
        </p:spPr>
        <p:txBody>
          <a:bodyPr wrap="square" rtlCol="0">
            <a:spAutoFit/>
          </a:bodyPr>
          <a:lstStyle/>
          <a:p>
            <a:r>
              <a:rPr lang="en-GB" sz="2400" dirty="0">
                <a:latin typeface="Comic Sans MS" panose="030F0702030302020204" pitchFamily="66" charset="0"/>
              </a:rPr>
              <a:t>Pastoral Support Team</a:t>
            </a:r>
          </a:p>
        </p:txBody>
      </p:sp>
      <p:pic>
        <p:nvPicPr>
          <p:cNvPr id="8" name="Picture 7">
            <a:extLst>
              <a:ext uri="{FF2B5EF4-FFF2-40B4-BE49-F238E27FC236}">
                <a16:creationId xmlns:a16="http://schemas.microsoft.com/office/drawing/2014/main" id="{F3A4C1D8-5961-4EC1-B078-540CB31EA105}"/>
              </a:ext>
            </a:extLst>
          </p:cNvPr>
          <p:cNvPicPr>
            <a:picLocks noChangeAspect="1"/>
          </p:cNvPicPr>
          <p:nvPr/>
        </p:nvPicPr>
        <p:blipFill>
          <a:blip r:embed="rId8"/>
          <a:stretch>
            <a:fillRect/>
          </a:stretch>
        </p:blipFill>
        <p:spPr>
          <a:xfrm>
            <a:off x="2628347" y="3671050"/>
            <a:ext cx="1394746" cy="1695770"/>
          </a:xfrm>
          <a:prstGeom prst="rect">
            <a:avLst/>
          </a:prstGeom>
        </p:spPr>
      </p:pic>
      <p:pic>
        <p:nvPicPr>
          <p:cNvPr id="9" name="Picture 8">
            <a:extLst>
              <a:ext uri="{FF2B5EF4-FFF2-40B4-BE49-F238E27FC236}">
                <a16:creationId xmlns:a16="http://schemas.microsoft.com/office/drawing/2014/main" id="{8FB0AD2B-5A55-46CA-8B82-A0B64AFBDE60}"/>
              </a:ext>
            </a:extLst>
          </p:cNvPr>
          <p:cNvPicPr>
            <a:picLocks noChangeAspect="1"/>
          </p:cNvPicPr>
          <p:nvPr/>
        </p:nvPicPr>
        <p:blipFill>
          <a:blip r:embed="rId9"/>
          <a:stretch>
            <a:fillRect/>
          </a:stretch>
        </p:blipFill>
        <p:spPr>
          <a:xfrm>
            <a:off x="4896298" y="536103"/>
            <a:ext cx="1511350" cy="1773399"/>
          </a:xfrm>
          <a:prstGeom prst="rect">
            <a:avLst/>
          </a:prstGeom>
        </p:spPr>
      </p:pic>
    </p:spTree>
    <p:extLst>
      <p:ext uri="{BB962C8B-B14F-4D97-AF65-F5344CB8AC3E}">
        <p14:creationId xmlns:p14="http://schemas.microsoft.com/office/powerpoint/2010/main" val="3017660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3949C398-435A-41A9-8316-28DEE874EC83}"/>
              </a:ext>
            </a:extLst>
          </p:cNvPr>
          <p:cNvSpPr>
            <a:spLocks noGrp="1" noChangeArrowheads="1"/>
          </p:cNvSpPr>
          <p:nvPr>
            <p:ph idx="1"/>
          </p:nvPr>
        </p:nvSpPr>
        <p:spPr>
          <a:xfrm>
            <a:off x="684213" y="303213"/>
            <a:ext cx="7564437" cy="1152525"/>
          </a:xfrm>
        </p:spPr>
        <p:txBody>
          <a:bodyPr/>
          <a:lstStyle/>
          <a:p>
            <a:pPr marL="0" indent="0" algn="ctr" eaLnBrk="1" hangingPunct="1">
              <a:buFontTx/>
              <a:buNone/>
            </a:pPr>
            <a:r>
              <a:rPr lang="en-GB" altLang="en-US" sz="4400" dirty="0">
                <a:solidFill>
                  <a:schemeClr val="tx1"/>
                </a:solidFill>
                <a:latin typeface="Comic Sans MS" panose="030F0702030302020204" pitchFamily="66" charset="0"/>
              </a:rPr>
              <a:t>Our Faith Values</a:t>
            </a:r>
          </a:p>
          <a:p>
            <a:pPr marL="0" indent="0" eaLnBrk="1" hangingPunct="1">
              <a:buFontTx/>
              <a:buNone/>
            </a:pPr>
            <a:endParaRPr lang="en-GB" altLang="en-US" sz="4000" dirty="0">
              <a:latin typeface="Comic Sans MS" panose="030F0702030302020204" pitchFamily="66" charset="0"/>
            </a:endParaRPr>
          </a:p>
        </p:txBody>
      </p:sp>
      <p:sp>
        <p:nvSpPr>
          <p:cNvPr id="5" name="Content Placeholder 2">
            <a:extLst>
              <a:ext uri="{FF2B5EF4-FFF2-40B4-BE49-F238E27FC236}">
                <a16:creationId xmlns:a16="http://schemas.microsoft.com/office/drawing/2014/main" id="{8FB2EEEB-8C7E-4376-92A1-09461C0D282A}"/>
              </a:ext>
            </a:extLst>
          </p:cNvPr>
          <p:cNvSpPr txBox="1">
            <a:spLocks/>
          </p:cNvSpPr>
          <p:nvPr/>
        </p:nvSpPr>
        <p:spPr bwMode="auto">
          <a:xfrm>
            <a:off x="4787900" y="2565400"/>
            <a:ext cx="4179888" cy="3413125"/>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endParaRPr lang="en-GB" altLang="en-US" sz="2000" kern="0" dirty="0"/>
          </a:p>
        </p:txBody>
      </p:sp>
      <p:sp>
        <p:nvSpPr>
          <p:cNvPr id="17413" name="Rectangle 1">
            <a:extLst>
              <a:ext uri="{FF2B5EF4-FFF2-40B4-BE49-F238E27FC236}">
                <a16:creationId xmlns:a16="http://schemas.microsoft.com/office/drawing/2014/main" id="{B3127D7B-7E1A-4C06-A142-3EF03A8CA88F}"/>
              </a:ext>
            </a:extLst>
          </p:cNvPr>
          <p:cNvSpPr>
            <a:spLocks noChangeArrowheads="1"/>
          </p:cNvSpPr>
          <p:nvPr/>
        </p:nvSpPr>
        <p:spPr bwMode="auto">
          <a:xfrm>
            <a:off x="485470" y="879475"/>
            <a:ext cx="8482318"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2700" dirty="0">
                <a:latin typeface="Comic Sans MS" panose="030F0702030302020204" pitchFamily="66" charset="0"/>
              </a:rPr>
              <a:t>Our values are based on Gospel values and these are central to our school ethos. At </a:t>
            </a:r>
            <a:r>
              <a:rPr lang="en-GB" altLang="en-US" sz="2700" dirty="0" err="1">
                <a:latin typeface="Comic Sans MS" panose="030F0702030302020204" pitchFamily="66" charset="0"/>
              </a:rPr>
              <a:t>CtK</a:t>
            </a:r>
            <a:r>
              <a:rPr lang="en-GB" altLang="en-US" sz="2700" dirty="0">
                <a:latin typeface="Comic Sans MS" panose="030F0702030302020204" pitchFamily="66" charset="0"/>
              </a:rPr>
              <a:t> the values are embedded into our learning.</a:t>
            </a:r>
          </a:p>
          <a:p>
            <a:pPr eaLnBrk="1" hangingPunct="1"/>
            <a:r>
              <a:rPr lang="en-GB" altLang="en-US" sz="2700" dirty="0">
                <a:latin typeface="Comic Sans MS" panose="030F0702030302020204" pitchFamily="66" charset="0"/>
              </a:rPr>
              <a:t>Forgiving</a:t>
            </a:r>
          </a:p>
          <a:p>
            <a:pPr eaLnBrk="1" hangingPunct="1"/>
            <a:r>
              <a:rPr lang="en-GB" altLang="en-US" sz="2700" dirty="0">
                <a:latin typeface="Comic Sans MS" panose="030F0702030302020204" pitchFamily="66" charset="0"/>
              </a:rPr>
              <a:t>Compassion</a:t>
            </a:r>
          </a:p>
          <a:p>
            <a:pPr eaLnBrk="1" hangingPunct="1"/>
            <a:r>
              <a:rPr lang="en-GB" altLang="en-US" sz="2700" dirty="0">
                <a:latin typeface="Comic Sans MS" panose="030F0702030302020204" pitchFamily="66" charset="0"/>
              </a:rPr>
              <a:t>Courage</a:t>
            </a:r>
          </a:p>
          <a:p>
            <a:pPr eaLnBrk="1" hangingPunct="1"/>
            <a:r>
              <a:rPr lang="en-GB" altLang="en-US" sz="2700" dirty="0">
                <a:latin typeface="Comic Sans MS" panose="030F0702030302020204" pitchFamily="66" charset="0"/>
              </a:rPr>
              <a:t>Justice</a:t>
            </a:r>
          </a:p>
          <a:p>
            <a:pPr eaLnBrk="1" hangingPunct="1"/>
            <a:r>
              <a:rPr lang="en-GB" altLang="en-US" sz="2700" dirty="0">
                <a:latin typeface="Comic Sans MS" panose="030F0702030302020204" pitchFamily="66" charset="0"/>
              </a:rPr>
              <a:t>Kindness</a:t>
            </a:r>
          </a:p>
          <a:p>
            <a:pPr eaLnBrk="1" hangingPunct="1"/>
            <a:r>
              <a:rPr lang="en-GB" altLang="en-US" sz="2700" dirty="0">
                <a:latin typeface="Comic Sans MS" panose="030F0702030302020204" pitchFamily="66" charset="0"/>
              </a:rPr>
              <a:t>Integrity</a:t>
            </a:r>
          </a:p>
          <a:p>
            <a:pPr eaLnBrk="1" hangingPunct="1"/>
            <a:r>
              <a:rPr lang="en-GB" altLang="en-US" sz="2700" dirty="0">
                <a:latin typeface="Comic Sans MS" panose="030F0702030302020204" pitchFamily="66" charset="0"/>
              </a:rPr>
              <a:t>Humility</a:t>
            </a:r>
          </a:p>
          <a:p>
            <a:pPr eaLnBrk="1" hangingPunct="1"/>
            <a:r>
              <a:rPr lang="en-GB" altLang="en-US" sz="2700" dirty="0">
                <a:latin typeface="Comic Sans MS" panose="030F0702030302020204" pitchFamily="66" charset="0"/>
              </a:rPr>
              <a:t>Compassion</a:t>
            </a:r>
          </a:p>
          <a:p>
            <a:pPr eaLnBrk="1" hangingPunct="1"/>
            <a:r>
              <a:rPr lang="en-GB" altLang="en-US" sz="2700" dirty="0">
                <a:latin typeface="Comic Sans MS" panose="030F0702030302020204" pitchFamily="66" charset="0"/>
              </a:rPr>
              <a:t>  </a:t>
            </a:r>
          </a:p>
          <a:p>
            <a:pPr eaLnBrk="1" hangingPunct="1"/>
            <a:r>
              <a:rPr lang="en-GB" altLang="en-US" sz="2700" dirty="0">
                <a:latin typeface="Comic Sans MS" panose="030F0702030302020204" pitchFamily="66" charset="0"/>
              </a:rPr>
              <a:t>Year 5 focus value is </a:t>
            </a:r>
            <a:r>
              <a:rPr lang="en-GB" altLang="en-US" sz="2700" dirty="0">
                <a:solidFill>
                  <a:srgbClr val="002060"/>
                </a:solidFill>
                <a:latin typeface="Comic Sans MS" panose="030F0702030302020204" pitchFamily="66" charset="0"/>
              </a:rPr>
              <a:t>Integrity</a:t>
            </a:r>
          </a:p>
          <a:p>
            <a:pPr algn="ctr" eaLnBrk="1" hangingPunct="1"/>
            <a:endParaRPr lang="en-GB" altLang="en-US" sz="2700" dirty="0">
              <a:solidFill>
                <a:srgbClr val="FF0000"/>
              </a:solidFill>
              <a:latin typeface="Comic Sans MS" panose="030F0702030302020204" pitchFamily="66" charset="0"/>
            </a:endParaRPr>
          </a:p>
          <a:p>
            <a:pPr eaLnBrk="1" hangingPunct="1"/>
            <a:r>
              <a:rPr lang="en-GB" alt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C8A783CC-BEF0-4B67-A92D-CD21C8A40C04}"/>
              </a:ext>
            </a:extLst>
          </p:cNvPr>
          <p:cNvSpPr>
            <a:spLocks noGrp="1" noChangeArrowheads="1"/>
          </p:cNvSpPr>
          <p:nvPr>
            <p:ph idx="1"/>
          </p:nvPr>
        </p:nvSpPr>
        <p:spPr>
          <a:xfrm>
            <a:off x="539750" y="484188"/>
            <a:ext cx="3240162" cy="784225"/>
          </a:xfrm>
        </p:spPr>
        <p:txBody>
          <a:bodyPr/>
          <a:lstStyle/>
          <a:p>
            <a:pPr algn="ctr" eaLnBrk="1" hangingPunct="1">
              <a:buFontTx/>
              <a:buNone/>
            </a:pPr>
            <a:r>
              <a:rPr lang="en-GB" altLang="en-US" sz="4000" dirty="0">
                <a:solidFill>
                  <a:schemeClr val="tx1"/>
                </a:solidFill>
                <a:latin typeface="Comic Sans MS" panose="030F0702030302020204" pitchFamily="66" charset="0"/>
              </a:rPr>
              <a:t>Daily routine </a:t>
            </a:r>
          </a:p>
        </p:txBody>
      </p:sp>
      <p:pic>
        <p:nvPicPr>
          <p:cNvPr id="9219" name="Picture 4">
            <a:extLst>
              <a:ext uri="{FF2B5EF4-FFF2-40B4-BE49-F238E27FC236}">
                <a16:creationId xmlns:a16="http://schemas.microsoft.com/office/drawing/2014/main" id="{57F86B96-DAC5-40D1-AC82-B499EEEA55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464262"/>
            <a:ext cx="115252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Content Placeholder 2">
            <a:extLst>
              <a:ext uri="{FF2B5EF4-FFF2-40B4-BE49-F238E27FC236}">
                <a16:creationId xmlns:a16="http://schemas.microsoft.com/office/drawing/2014/main" id="{C1E805E5-9A58-4A94-9F45-D3B22202AD78}"/>
              </a:ext>
            </a:extLst>
          </p:cNvPr>
          <p:cNvSpPr txBox="1">
            <a:spLocks noChangeArrowheads="1"/>
          </p:cNvSpPr>
          <p:nvPr/>
        </p:nvSpPr>
        <p:spPr bwMode="auto">
          <a:xfrm>
            <a:off x="755650" y="1452563"/>
            <a:ext cx="78867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buFontTx/>
              <a:buNone/>
            </a:pPr>
            <a:endParaRPr lang="en-GB" altLang="en-US" sz="2800">
              <a:latin typeface="Comic Sans MS" panose="030F0702030302020204" pitchFamily="66" charset="0"/>
            </a:endParaRPr>
          </a:p>
        </p:txBody>
      </p:sp>
      <p:sp>
        <p:nvSpPr>
          <p:cNvPr id="5" name="Content Placeholder 2">
            <a:extLst>
              <a:ext uri="{FF2B5EF4-FFF2-40B4-BE49-F238E27FC236}">
                <a16:creationId xmlns:a16="http://schemas.microsoft.com/office/drawing/2014/main" id="{927437F1-2A8B-422A-90F7-F89B33111E31}"/>
              </a:ext>
            </a:extLst>
          </p:cNvPr>
          <p:cNvSpPr txBox="1">
            <a:spLocks noChangeArrowheads="1"/>
          </p:cNvSpPr>
          <p:nvPr/>
        </p:nvSpPr>
        <p:spPr>
          <a:xfrm>
            <a:off x="628650" y="1773238"/>
            <a:ext cx="7759700" cy="4176712"/>
          </a:xfrm>
          <a:prstGeom prst="rect">
            <a:avLst/>
          </a:prstGeom>
        </p:spPr>
        <p:txBody>
          <a:bodyPr>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buFontTx/>
              <a:buNone/>
              <a:defRPr/>
            </a:pPr>
            <a:r>
              <a:rPr lang="en-GB" altLang="en-US" sz="2000" dirty="0">
                <a:latin typeface="Comic Sans MS" panose="030F0902030302020204" pitchFamily="66" charset="0"/>
              </a:rPr>
              <a:t>8.30am-  Doors Open</a:t>
            </a:r>
          </a:p>
          <a:p>
            <a:pPr fontAlgn="auto">
              <a:spcAft>
                <a:spcPts val="0"/>
              </a:spcAft>
              <a:buFontTx/>
              <a:buNone/>
              <a:defRPr/>
            </a:pPr>
            <a:r>
              <a:rPr lang="en-GB" altLang="en-US" sz="2000" dirty="0">
                <a:latin typeface="Comic Sans MS" panose="030F0902030302020204" pitchFamily="66" charset="0"/>
              </a:rPr>
              <a:t>8.40am-  Start of learning/ register completed</a:t>
            </a:r>
          </a:p>
          <a:p>
            <a:pPr fontAlgn="auto">
              <a:spcAft>
                <a:spcPts val="0"/>
              </a:spcAft>
              <a:buFontTx/>
              <a:buNone/>
              <a:defRPr/>
            </a:pPr>
            <a:r>
              <a:rPr lang="en-GB" altLang="en-US" sz="2000" dirty="0">
                <a:latin typeface="Comic Sans MS" panose="030F0902030302020204" pitchFamily="66" charset="0"/>
              </a:rPr>
              <a:t>8.50am-  Reading</a:t>
            </a:r>
          </a:p>
          <a:p>
            <a:pPr fontAlgn="auto">
              <a:spcAft>
                <a:spcPts val="0"/>
              </a:spcAft>
              <a:buFontTx/>
              <a:buNone/>
              <a:defRPr/>
            </a:pPr>
            <a:r>
              <a:rPr lang="en-GB" altLang="en-US" sz="2000" dirty="0">
                <a:latin typeface="Comic Sans MS" panose="030F0902030302020204" pitchFamily="66" charset="0"/>
              </a:rPr>
              <a:t>9.40am-  Writing</a:t>
            </a:r>
          </a:p>
          <a:p>
            <a:pPr fontAlgn="auto">
              <a:spcAft>
                <a:spcPts val="0"/>
              </a:spcAft>
              <a:buFontTx/>
              <a:buNone/>
              <a:defRPr/>
            </a:pPr>
            <a:r>
              <a:rPr lang="en-GB" altLang="en-US" sz="2000" dirty="0">
                <a:latin typeface="Comic Sans MS" panose="030F0902030302020204" pitchFamily="66" charset="0"/>
              </a:rPr>
              <a:t>10.30am- Play time </a:t>
            </a:r>
          </a:p>
          <a:p>
            <a:pPr fontAlgn="auto">
              <a:spcAft>
                <a:spcPts val="0"/>
              </a:spcAft>
              <a:buFontTx/>
              <a:buNone/>
              <a:defRPr/>
            </a:pPr>
            <a:r>
              <a:rPr lang="en-GB" altLang="en-US" sz="2000" dirty="0">
                <a:latin typeface="Comic Sans MS" panose="030F0902030302020204" pitchFamily="66" charset="0"/>
              </a:rPr>
              <a:t>10.45am- </a:t>
            </a:r>
            <a:r>
              <a:rPr lang="en-GB" altLang="en-US" sz="2000" dirty="0" err="1">
                <a:latin typeface="Comic Sans MS" panose="030F0902030302020204" pitchFamily="66" charset="0"/>
              </a:rPr>
              <a:t>SPaG</a:t>
            </a:r>
            <a:endParaRPr lang="en-GB" altLang="en-US" sz="2000" dirty="0">
              <a:latin typeface="Comic Sans MS" panose="030F0902030302020204" pitchFamily="66" charset="0"/>
            </a:endParaRPr>
          </a:p>
          <a:p>
            <a:pPr fontAlgn="auto">
              <a:spcAft>
                <a:spcPts val="0"/>
              </a:spcAft>
              <a:buFontTx/>
              <a:buNone/>
              <a:defRPr/>
            </a:pPr>
            <a:r>
              <a:rPr lang="en-GB" altLang="en-US" sz="2000" dirty="0">
                <a:latin typeface="Comic Sans MS" panose="030F0902030302020204" pitchFamily="66" charset="0"/>
              </a:rPr>
              <a:t>11.10am-  Maths</a:t>
            </a:r>
          </a:p>
          <a:p>
            <a:pPr fontAlgn="auto">
              <a:spcAft>
                <a:spcPts val="0"/>
              </a:spcAft>
              <a:buFontTx/>
              <a:buNone/>
              <a:defRPr/>
            </a:pPr>
            <a:r>
              <a:rPr lang="en-GB" altLang="en-US" sz="2000" dirty="0">
                <a:latin typeface="Comic Sans MS" panose="030F0902030302020204" pitchFamily="66" charset="0"/>
              </a:rPr>
              <a:t>12.10pm-  Lunch</a:t>
            </a:r>
          </a:p>
          <a:p>
            <a:pPr fontAlgn="auto">
              <a:spcAft>
                <a:spcPts val="0"/>
              </a:spcAft>
              <a:buFontTx/>
              <a:buNone/>
              <a:defRPr/>
            </a:pPr>
            <a:r>
              <a:rPr lang="en-GB" altLang="en-US" sz="2000" dirty="0">
                <a:latin typeface="Comic Sans MS" panose="030F0902030302020204" pitchFamily="66" charset="0"/>
              </a:rPr>
              <a:t>1.00pm-   Meditation/ PSHE/ DEAR/ Trick Box/ Journaling</a:t>
            </a:r>
          </a:p>
          <a:p>
            <a:pPr fontAlgn="auto">
              <a:spcAft>
                <a:spcPts val="0"/>
              </a:spcAft>
              <a:buFontTx/>
              <a:buNone/>
              <a:defRPr/>
            </a:pPr>
            <a:r>
              <a:rPr lang="en-GB" altLang="en-US" sz="2000" dirty="0">
                <a:latin typeface="Comic Sans MS" panose="030F0902030302020204" pitchFamily="66" charset="0"/>
              </a:rPr>
              <a:t>1.30pm-   RE/ Topic learning/PE</a:t>
            </a:r>
          </a:p>
          <a:p>
            <a:pPr fontAlgn="auto">
              <a:spcAft>
                <a:spcPts val="0"/>
              </a:spcAft>
              <a:buFontTx/>
              <a:buNone/>
              <a:defRPr/>
            </a:pPr>
            <a:r>
              <a:rPr lang="en-GB" altLang="en-US" sz="2000" dirty="0">
                <a:latin typeface="Comic Sans MS" panose="030F0902030302020204" pitchFamily="66" charset="0"/>
              </a:rPr>
              <a:t>2.30pm-   Prayer and praise/ Assembly/ Golden Value Time</a:t>
            </a:r>
          </a:p>
          <a:p>
            <a:pPr>
              <a:buNone/>
              <a:defRPr/>
            </a:pPr>
            <a:r>
              <a:rPr lang="en-GB" altLang="en-US" sz="2000" dirty="0">
                <a:latin typeface="Comic Sans MS" panose="030F0902030302020204" pitchFamily="66" charset="0"/>
              </a:rPr>
              <a:t>2.30pm-   Assembly or Class worship in Class</a:t>
            </a:r>
          </a:p>
          <a:p>
            <a:pPr fontAlgn="auto">
              <a:spcAft>
                <a:spcPts val="0"/>
              </a:spcAft>
              <a:buFontTx/>
              <a:buNone/>
              <a:defRPr/>
            </a:pPr>
            <a:r>
              <a:rPr lang="en-GB" altLang="en-US" sz="2000" dirty="0">
                <a:latin typeface="Comic Sans MS" panose="030F0902030302020204" pitchFamily="66" charset="0"/>
              </a:rPr>
              <a:t>3.00pm-   Home time</a:t>
            </a:r>
          </a:p>
          <a:p>
            <a:pPr fontAlgn="auto">
              <a:spcAft>
                <a:spcPts val="0"/>
              </a:spcAft>
              <a:buFontTx/>
              <a:buNone/>
              <a:defRPr/>
            </a:pPr>
            <a:endParaRPr lang="en-GB" altLang="en-US" sz="2000" dirty="0">
              <a:latin typeface="Comic Sans MS" panose="030F0902030302020204" pitchFamily="66" charset="0"/>
            </a:endParaRPr>
          </a:p>
          <a:p>
            <a:pPr fontAlgn="auto">
              <a:spcAft>
                <a:spcPts val="0"/>
              </a:spcAft>
              <a:buFontTx/>
              <a:buNone/>
              <a:defRPr/>
            </a:pPr>
            <a:r>
              <a:rPr lang="en-GB" altLang="en-US" sz="2000" dirty="0">
                <a:latin typeface="Comic Sans MS" panose="030F0902030302020204" pitchFamily="66" charset="0"/>
              </a:rPr>
              <a:t>PE is in the morning on Fridays</a:t>
            </a:r>
          </a:p>
          <a:p>
            <a:pPr fontAlgn="auto">
              <a:spcAft>
                <a:spcPts val="0"/>
              </a:spcAft>
              <a:buFontTx/>
              <a:buNone/>
              <a:defRPr/>
            </a:pPr>
            <a:endParaRPr lang="en-GB" altLang="en-US" sz="2000" dirty="0">
              <a:latin typeface="Comic Sans MS" panose="030F0902030302020204" pitchFamily="66" charset="0"/>
            </a:endParaRPr>
          </a:p>
          <a:p>
            <a:pPr fontAlgn="auto">
              <a:spcAft>
                <a:spcPts val="0"/>
              </a:spcAft>
              <a:buFontTx/>
              <a:buNone/>
              <a:defRPr/>
            </a:pPr>
            <a:endParaRPr lang="en-GB" altLang="en-US" sz="3000" dirty="0">
              <a:latin typeface="Comic Sans MS" panose="030F0902030302020204" pitchFamily="66" charset="0"/>
            </a:endParaRPr>
          </a:p>
        </p:txBody>
      </p:sp>
      <p:pic>
        <p:nvPicPr>
          <p:cNvPr id="6" name="Picture 5">
            <a:extLst>
              <a:ext uri="{FF2B5EF4-FFF2-40B4-BE49-F238E27FC236}">
                <a16:creationId xmlns:a16="http://schemas.microsoft.com/office/drawing/2014/main" id="{8F4F83D6-723A-43FA-AF58-CEB8307C7B83}"/>
              </a:ext>
            </a:extLst>
          </p:cNvPr>
          <p:cNvPicPr>
            <a:picLocks noChangeAspect="1"/>
          </p:cNvPicPr>
          <p:nvPr/>
        </p:nvPicPr>
        <p:blipFill>
          <a:blip r:embed="rId4"/>
          <a:stretch>
            <a:fillRect/>
          </a:stretch>
        </p:blipFill>
        <p:spPr>
          <a:xfrm>
            <a:off x="5508104" y="393824"/>
            <a:ext cx="2313071" cy="145085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210FEB2-AE84-4916-9976-E7459433C737}"/>
              </a:ext>
            </a:extLst>
          </p:cNvPr>
          <p:cNvSpPr>
            <a:spLocks noGrp="1"/>
          </p:cNvSpPr>
          <p:nvPr>
            <p:ph idx="1"/>
          </p:nvPr>
        </p:nvSpPr>
        <p:spPr>
          <a:xfrm>
            <a:off x="1043608" y="331439"/>
            <a:ext cx="7416824" cy="2593505"/>
          </a:xfrm>
        </p:spPr>
        <p:txBody>
          <a:bodyPr rtlCol="0">
            <a:normAutofit fontScale="62500" lnSpcReduction="20000"/>
          </a:bodyPr>
          <a:lstStyle/>
          <a:p>
            <a:pPr marL="0" indent="0" algn="ctr" eaLnBrk="1" fontAlgn="auto" hangingPunct="1">
              <a:spcAft>
                <a:spcPts val="0"/>
              </a:spcAft>
              <a:buFontTx/>
              <a:buNone/>
              <a:defRPr/>
            </a:pPr>
            <a:r>
              <a:rPr lang="en-GB" sz="4000" u="sng" dirty="0">
                <a:solidFill>
                  <a:schemeClr val="tx1"/>
                </a:solidFill>
                <a:latin typeface="Comic Sans MS" panose="030F0902030302020204" pitchFamily="66" charset="0"/>
              </a:rPr>
              <a:t>PE</a:t>
            </a:r>
            <a:r>
              <a:rPr lang="en-GB" sz="4000" dirty="0">
                <a:solidFill>
                  <a:schemeClr val="tx1"/>
                </a:solidFill>
                <a:latin typeface="Comic Sans MS" panose="030F0902030302020204" pitchFamily="66" charset="0"/>
              </a:rPr>
              <a:t> </a:t>
            </a:r>
          </a:p>
          <a:p>
            <a:pPr marL="0" indent="0" algn="ctr" eaLnBrk="1" fontAlgn="auto" hangingPunct="1">
              <a:spcAft>
                <a:spcPts val="0"/>
              </a:spcAft>
              <a:buFontTx/>
              <a:buNone/>
              <a:defRPr/>
            </a:pPr>
            <a:r>
              <a:rPr lang="en-GB" sz="4000" dirty="0">
                <a:solidFill>
                  <a:schemeClr val="tx1"/>
                </a:solidFill>
                <a:latin typeface="Comic Sans MS" panose="030F0902030302020204" pitchFamily="66" charset="0"/>
              </a:rPr>
              <a:t>PE days are on </a:t>
            </a:r>
          </a:p>
          <a:p>
            <a:pPr marL="0" indent="0" algn="ctr" eaLnBrk="1" fontAlgn="auto" hangingPunct="1">
              <a:spcAft>
                <a:spcPts val="0"/>
              </a:spcAft>
              <a:buFontTx/>
              <a:buNone/>
              <a:defRPr/>
            </a:pPr>
            <a:r>
              <a:rPr lang="en-GB" sz="4000" dirty="0">
                <a:solidFill>
                  <a:schemeClr val="tx1"/>
                </a:solidFill>
                <a:latin typeface="Comic Sans MS" panose="030F0902030302020204" pitchFamily="66" charset="0"/>
              </a:rPr>
              <a:t>Monday and Friday. </a:t>
            </a:r>
          </a:p>
          <a:p>
            <a:pPr marL="0" indent="0" algn="ctr" eaLnBrk="1" fontAlgn="auto" hangingPunct="1">
              <a:spcAft>
                <a:spcPts val="0"/>
              </a:spcAft>
              <a:buFontTx/>
              <a:buNone/>
              <a:defRPr/>
            </a:pPr>
            <a:r>
              <a:rPr lang="en-GB" sz="4000" dirty="0">
                <a:solidFill>
                  <a:schemeClr val="tx1"/>
                </a:solidFill>
                <a:latin typeface="Comic Sans MS" panose="030F0902030302020204" pitchFamily="66" charset="0"/>
              </a:rPr>
              <a:t>Please ensure your children is wearing correct PE uniform  (</a:t>
            </a:r>
            <a:r>
              <a:rPr lang="en-GB" sz="4000" b="1" u="sng" dirty="0">
                <a:solidFill>
                  <a:schemeClr val="tx1"/>
                </a:solidFill>
                <a:latin typeface="Comic Sans MS" panose="030F0902030302020204" pitchFamily="66" charset="0"/>
              </a:rPr>
              <a:t>named)</a:t>
            </a:r>
          </a:p>
          <a:p>
            <a:pPr marL="0" indent="0" algn="ctr" eaLnBrk="1" fontAlgn="auto" hangingPunct="1">
              <a:spcAft>
                <a:spcPts val="0"/>
              </a:spcAft>
              <a:buFontTx/>
              <a:buNone/>
              <a:defRPr/>
            </a:pPr>
            <a:r>
              <a:rPr lang="en-GB" sz="4000" dirty="0">
                <a:solidFill>
                  <a:schemeClr val="tx1"/>
                </a:solidFill>
                <a:latin typeface="Comic Sans MS" panose="030F0902030302020204" pitchFamily="66" charset="0"/>
              </a:rPr>
              <a:t> </a:t>
            </a:r>
          </a:p>
          <a:p>
            <a:pPr eaLnBrk="1" fontAlgn="auto" hangingPunct="1">
              <a:spcAft>
                <a:spcPts val="0"/>
              </a:spcAft>
              <a:defRPr/>
            </a:pPr>
            <a:endParaRPr lang="en-GB" sz="2400" dirty="0">
              <a:solidFill>
                <a:srgbClr val="FF0000"/>
              </a:solidFill>
            </a:endParaRPr>
          </a:p>
        </p:txBody>
      </p:sp>
      <p:pic>
        <p:nvPicPr>
          <p:cNvPr id="2" name="Picture 1">
            <a:extLst>
              <a:ext uri="{FF2B5EF4-FFF2-40B4-BE49-F238E27FC236}">
                <a16:creationId xmlns:a16="http://schemas.microsoft.com/office/drawing/2014/main" id="{D633304D-EDA7-4337-94A7-3F9FE80EA1D0}"/>
              </a:ext>
            </a:extLst>
          </p:cNvPr>
          <p:cNvPicPr>
            <a:picLocks noChangeAspect="1"/>
          </p:cNvPicPr>
          <p:nvPr/>
        </p:nvPicPr>
        <p:blipFill>
          <a:blip r:embed="rId3"/>
          <a:stretch>
            <a:fillRect/>
          </a:stretch>
        </p:blipFill>
        <p:spPr>
          <a:xfrm>
            <a:off x="529523" y="340571"/>
            <a:ext cx="936655" cy="1288229"/>
          </a:xfrm>
          <a:prstGeom prst="rect">
            <a:avLst/>
          </a:prstGeom>
        </p:spPr>
      </p:pic>
      <p:sp>
        <p:nvSpPr>
          <p:cNvPr id="6" name="TextBox 5">
            <a:extLst>
              <a:ext uri="{FF2B5EF4-FFF2-40B4-BE49-F238E27FC236}">
                <a16:creationId xmlns:a16="http://schemas.microsoft.com/office/drawing/2014/main" id="{E0D3CE2D-D180-4BB3-9EFE-6198DE3ABC43}"/>
              </a:ext>
            </a:extLst>
          </p:cNvPr>
          <p:cNvSpPr txBox="1"/>
          <p:nvPr/>
        </p:nvSpPr>
        <p:spPr>
          <a:xfrm>
            <a:off x="716117" y="2636912"/>
            <a:ext cx="5616624" cy="2031325"/>
          </a:xfrm>
          <a:prstGeom prst="rect">
            <a:avLst/>
          </a:prstGeom>
          <a:noFill/>
        </p:spPr>
        <p:txBody>
          <a:bodyPr wrap="square" rtlCol="0">
            <a:spAutoFit/>
          </a:bodyPr>
          <a:lstStyle/>
          <a:p>
            <a:r>
              <a:rPr lang="en-GB" dirty="0"/>
              <a:t>PE Kit</a:t>
            </a:r>
          </a:p>
          <a:p>
            <a:pPr marL="285750" indent="-285750">
              <a:buFontTx/>
              <a:buChar char="-"/>
            </a:pPr>
            <a:r>
              <a:rPr lang="en-GB" dirty="0"/>
              <a:t>White Polo Top preferable with </a:t>
            </a:r>
            <a:r>
              <a:rPr lang="en-GB" dirty="0" err="1"/>
              <a:t>CtK</a:t>
            </a:r>
            <a:r>
              <a:rPr lang="en-GB" dirty="0"/>
              <a:t> logo.</a:t>
            </a:r>
          </a:p>
          <a:p>
            <a:pPr marL="285750" indent="-285750">
              <a:buFontTx/>
              <a:buChar char="-"/>
            </a:pPr>
            <a:r>
              <a:rPr lang="en-GB" dirty="0"/>
              <a:t>Navy Blue Shorts</a:t>
            </a:r>
          </a:p>
          <a:p>
            <a:pPr marL="285750" indent="-285750">
              <a:buFontTx/>
              <a:buChar char="-"/>
            </a:pPr>
            <a:r>
              <a:rPr lang="en-GB" dirty="0"/>
              <a:t>Sports trainers </a:t>
            </a:r>
          </a:p>
          <a:p>
            <a:pPr marL="285750" indent="-285750">
              <a:buFontTx/>
              <a:buChar char="-"/>
            </a:pPr>
            <a:r>
              <a:rPr lang="en-GB" dirty="0"/>
              <a:t>Navy tracksuit (winter)</a:t>
            </a:r>
          </a:p>
          <a:p>
            <a:pPr marL="285750" indent="-285750">
              <a:buFontTx/>
              <a:buChar char="-"/>
            </a:pPr>
            <a:r>
              <a:rPr lang="en-GB" dirty="0"/>
              <a:t>No designer label sports clothing</a:t>
            </a:r>
          </a:p>
          <a:p>
            <a:pPr marL="285750" indent="-285750">
              <a:buFontTx/>
              <a:buChar char="-"/>
            </a:pPr>
            <a:r>
              <a:rPr lang="en-GB" dirty="0"/>
              <a:t>No cycling shorts/compression shorts</a:t>
            </a:r>
          </a:p>
        </p:txBody>
      </p:sp>
      <p:pic>
        <p:nvPicPr>
          <p:cNvPr id="7" name="Picture 6">
            <a:extLst>
              <a:ext uri="{FF2B5EF4-FFF2-40B4-BE49-F238E27FC236}">
                <a16:creationId xmlns:a16="http://schemas.microsoft.com/office/drawing/2014/main" id="{9466EF48-32B3-4D97-AD64-D38974A52A7D}"/>
              </a:ext>
            </a:extLst>
          </p:cNvPr>
          <p:cNvPicPr>
            <a:picLocks noChangeAspect="1"/>
          </p:cNvPicPr>
          <p:nvPr/>
        </p:nvPicPr>
        <p:blipFill>
          <a:blip r:embed="rId4"/>
          <a:stretch>
            <a:fillRect/>
          </a:stretch>
        </p:blipFill>
        <p:spPr>
          <a:xfrm>
            <a:off x="720055" y="4684271"/>
            <a:ext cx="2313071" cy="1450851"/>
          </a:xfrm>
          <a:prstGeom prst="rect">
            <a:avLst/>
          </a:prstGeom>
        </p:spPr>
      </p:pic>
      <p:pic>
        <p:nvPicPr>
          <p:cNvPr id="8" name="Picture 4">
            <a:extLst>
              <a:ext uri="{FF2B5EF4-FFF2-40B4-BE49-F238E27FC236}">
                <a16:creationId xmlns:a16="http://schemas.microsoft.com/office/drawing/2014/main" id="{EEB98CC0-63FF-4BC3-8D62-335F3DCA3C9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368800"/>
            <a:ext cx="1666616" cy="227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D2FC83-DD5E-40A5-B23C-3620DDBB5D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7312" y="1013349"/>
            <a:ext cx="792185"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8B67089-E585-482E-8BDD-655911A84C5D}"/>
              </a:ext>
            </a:extLst>
          </p:cNvPr>
          <p:cNvSpPr txBox="1"/>
          <p:nvPr/>
        </p:nvSpPr>
        <p:spPr>
          <a:xfrm>
            <a:off x="734094" y="889318"/>
            <a:ext cx="3312368" cy="584775"/>
          </a:xfrm>
          <a:prstGeom prst="rect">
            <a:avLst/>
          </a:prstGeom>
          <a:noFill/>
        </p:spPr>
        <p:txBody>
          <a:bodyPr wrap="square" rtlCol="0">
            <a:spAutoFit/>
          </a:bodyPr>
          <a:lstStyle/>
          <a:p>
            <a:r>
              <a:rPr lang="en-GB" sz="3200" dirty="0">
                <a:latin typeface="Comic Sans MS" panose="030F0702030302020204" pitchFamily="66" charset="0"/>
              </a:rPr>
              <a:t>Home Learning</a:t>
            </a:r>
          </a:p>
        </p:txBody>
      </p:sp>
      <p:sp>
        <p:nvSpPr>
          <p:cNvPr id="7" name="TextBox 6">
            <a:extLst>
              <a:ext uri="{FF2B5EF4-FFF2-40B4-BE49-F238E27FC236}">
                <a16:creationId xmlns:a16="http://schemas.microsoft.com/office/drawing/2014/main" id="{F90806DA-EE7E-4258-8A90-96EA5EA86925}"/>
              </a:ext>
            </a:extLst>
          </p:cNvPr>
          <p:cNvSpPr txBox="1"/>
          <p:nvPr/>
        </p:nvSpPr>
        <p:spPr>
          <a:xfrm>
            <a:off x="568598" y="1668534"/>
            <a:ext cx="7315770" cy="1938992"/>
          </a:xfrm>
          <a:prstGeom prst="rect">
            <a:avLst/>
          </a:prstGeom>
          <a:noFill/>
        </p:spPr>
        <p:txBody>
          <a:bodyPr wrap="square" rtlCol="0">
            <a:spAutoFit/>
          </a:bodyPr>
          <a:lstStyle/>
          <a:p>
            <a:r>
              <a:rPr lang="en-GB" sz="2400" dirty="0">
                <a:latin typeface="Comic Sans MS" panose="030F0702030302020204" pitchFamily="66" charset="0"/>
              </a:rPr>
              <a:t>-  Daily Reading (reading diary signed)</a:t>
            </a:r>
          </a:p>
          <a:p>
            <a:pPr marL="342900" indent="-342900">
              <a:buFontTx/>
              <a:buChar char="-"/>
            </a:pPr>
            <a:r>
              <a:rPr lang="en-GB" sz="2400" dirty="0">
                <a:latin typeface="Comic Sans MS" panose="030F0702030302020204" pitchFamily="66" charset="0"/>
              </a:rPr>
              <a:t>Daily Spellings</a:t>
            </a:r>
          </a:p>
          <a:p>
            <a:pPr marL="342900" indent="-342900">
              <a:buFontTx/>
              <a:buChar char="-"/>
            </a:pPr>
            <a:r>
              <a:rPr lang="en-GB" sz="2400" dirty="0">
                <a:latin typeface="Comic Sans MS" panose="030F0702030302020204" pitchFamily="66" charset="0"/>
              </a:rPr>
              <a:t>Daily multiplication practice/ TT Rockstar’s</a:t>
            </a:r>
          </a:p>
          <a:p>
            <a:pPr marL="342900" indent="-342900">
              <a:buFontTx/>
              <a:buChar char="-"/>
            </a:pPr>
            <a:r>
              <a:rPr lang="en-GB" sz="2400" dirty="0">
                <a:latin typeface="Comic Sans MS" panose="030F0702030302020204" pitchFamily="66" charset="0"/>
              </a:rPr>
              <a:t>Weekly mathematics/ English tasks, these are set on a </a:t>
            </a:r>
            <a:r>
              <a:rPr lang="en-GB" sz="2400" b="1" dirty="0">
                <a:latin typeface="Comic Sans MS" panose="030F0702030302020204" pitchFamily="66" charset="0"/>
              </a:rPr>
              <a:t>Friday  </a:t>
            </a:r>
            <a:r>
              <a:rPr lang="en-GB" sz="2400" dirty="0">
                <a:latin typeface="Comic Sans MS" panose="030F0702030302020204" pitchFamily="66" charset="0"/>
              </a:rPr>
              <a:t>and due in on </a:t>
            </a:r>
            <a:r>
              <a:rPr lang="en-GB" sz="2400" b="1" dirty="0">
                <a:latin typeface="Comic Sans MS" panose="030F0702030302020204" pitchFamily="66" charset="0"/>
              </a:rPr>
              <a:t>Wednesday </a:t>
            </a:r>
          </a:p>
        </p:txBody>
      </p:sp>
      <p:pic>
        <p:nvPicPr>
          <p:cNvPr id="10" name="Picture 9">
            <a:extLst>
              <a:ext uri="{FF2B5EF4-FFF2-40B4-BE49-F238E27FC236}">
                <a16:creationId xmlns:a16="http://schemas.microsoft.com/office/drawing/2014/main" id="{7098D493-EAE1-4D6E-B73F-86AE0CEEE063}"/>
              </a:ext>
            </a:extLst>
          </p:cNvPr>
          <p:cNvPicPr>
            <a:picLocks noChangeAspect="1"/>
          </p:cNvPicPr>
          <p:nvPr/>
        </p:nvPicPr>
        <p:blipFill>
          <a:blip r:embed="rId4"/>
          <a:stretch>
            <a:fillRect/>
          </a:stretch>
        </p:blipFill>
        <p:spPr>
          <a:xfrm>
            <a:off x="2627784" y="3801967"/>
            <a:ext cx="2313071" cy="145085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7789C1B-16A7-4D58-83BC-385CB111053E}"/>
              </a:ext>
            </a:extLst>
          </p:cNvPr>
          <p:cNvSpPr>
            <a:spLocks noGrp="1" noChangeArrowheads="1"/>
          </p:cNvSpPr>
          <p:nvPr>
            <p:ph type="title"/>
          </p:nvPr>
        </p:nvSpPr>
        <p:spPr/>
        <p:txBody>
          <a:bodyPr/>
          <a:lstStyle/>
          <a:p>
            <a:pPr algn="ctr" eaLnBrk="1" hangingPunct="1"/>
            <a:r>
              <a:rPr lang="en-US" altLang="en-US">
                <a:latin typeface="Comic Sans MS" panose="030F0702030302020204" pitchFamily="66" charset="0"/>
              </a:rPr>
              <a:t>Reading at Christ the King</a:t>
            </a:r>
          </a:p>
        </p:txBody>
      </p:sp>
      <p:sp>
        <p:nvSpPr>
          <p:cNvPr id="3" name="Content Placeholder 2">
            <a:extLst>
              <a:ext uri="{FF2B5EF4-FFF2-40B4-BE49-F238E27FC236}">
                <a16:creationId xmlns:a16="http://schemas.microsoft.com/office/drawing/2014/main" id="{D18A2F01-920B-43DF-B80F-137E7A9BF0EE}"/>
              </a:ext>
            </a:extLst>
          </p:cNvPr>
          <p:cNvSpPr>
            <a:spLocks noGrp="1"/>
          </p:cNvSpPr>
          <p:nvPr>
            <p:ph idx="1"/>
          </p:nvPr>
        </p:nvSpPr>
        <p:spPr>
          <a:xfrm>
            <a:off x="605035" y="1628800"/>
            <a:ext cx="7886700" cy="4392488"/>
          </a:xfrm>
        </p:spPr>
        <p:txBody>
          <a:bodyPr rtlCol="0">
            <a:normAutofit fontScale="77500" lnSpcReduction="20000"/>
          </a:bodyPr>
          <a:lstStyle/>
          <a:p>
            <a:pPr marL="0" indent="0" eaLnBrk="1" hangingPunct="1">
              <a:spcAft>
                <a:spcPts val="0"/>
              </a:spcAft>
              <a:buFont typeface="Arial" panose="020B0604020202020204" pitchFamily="34" charset="0"/>
              <a:buNone/>
              <a:defRPr/>
            </a:pPr>
            <a:r>
              <a:rPr lang="en-GB" sz="3900" dirty="0">
                <a:solidFill>
                  <a:schemeClr val="tx1"/>
                </a:solidFill>
                <a:latin typeface="Comic Sans MS" panose="030F0902030302020204" pitchFamily="66" charset="0"/>
              </a:rPr>
              <a:t>How can you help?</a:t>
            </a:r>
            <a:r>
              <a:rPr lang="en-US" sz="3900" dirty="0">
                <a:solidFill>
                  <a:schemeClr val="tx1"/>
                </a:solidFill>
                <a:latin typeface="Comic Sans MS" panose="030F0902030302020204" pitchFamily="66" charset="0"/>
              </a:rPr>
              <a:t>​</a:t>
            </a:r>
          </a:p>
          <a:p>
            <a:pPr marL="0" indent="0" eaLnBrk="1" hangingPunct="1">
              <a:spcAft>
                <a:spcPts val="0"/>
              </a:spcAft>
              <a:buFont typeface="Arial" panose="020B0604020202020204" pitchFamily="34" charset="0"/>
              <a:buNone/>
              <a:defRPr/>
            </a:pPr>
            <a:r>
              <a:rPr lang="en-GB" sz="3900" dirty="0">
                <a:solidFill>
                  <a:schemeClr val="tx1"/>
                </a:solidFill>
                <a:latin typeface="Comic Sans MS" panose="030F0902030302020204" pitchFamily="66" charset="0"/>
              </a:rPr>
              <a:t>Read to and with your child daily​.</a:t>
            </a:r>
          </a:p>
          <a:p>
            <a:pPr marL="0" indent="0" eaLnBrk="1" hangingPunct="1">
              <a:spcAft>
                <a:spcPts val="0"/>
              </a:spcAft>
              <a:buFont typeface="Arial" panose="020B0604020202020204" pitchFamily="34" charset="0"/>
              <a:buNone/>
              <a:defRPr/>
            </a:pPr>
            <a:r>
              <a:rPr lang="en-GB" sz="3900" dirty="0">
                <a:solidFill>
                  <a:schemeClr val="tx1"/>
                </a:solidFill>
                <a:latin typeface="Comic Sans MS" panose="030F0902030302020204" pitchFamily="66" charset="0"/>
              </a:rPr>
              <a:t>Read everywhere and anywhere.​</a:t>
            </a:r>
          </a:p>
          <a:p>
            <a:pPr marL="0" indent="0" eaLnBrk="1" hangingPunct="1">
              <a:spcAft>
                <a:spcPts val="0"/>
              </a:spcAft>
              <a:buFont typeface="Arial" panose="020B0604020202020204" pitchFamily="34" charset="0"/>
              <a:buNone/>
              <a:defRPr/>
            </a:pPr>
            <a:r>
              <a:rPr lang="en-GB" sz="3900" dirty="0">
                <a:solidFill>
                  <a:schemeClr val="tx1"/>
                </a:solidFill>
                <a:latin typeface="Comic Sans MS" panose="030F0902030302020204" pitchFamily="66" charset="0"/>
              </a:rPr>
              <a:t>Find a time that really works for your child​</a:t>
            </a:r>
          </a:p>
          <a:p>
            <a:pPr marL="0" indent="0" eaLnBrk="1" hangingPunct="1">
              <a:spcAft>
                <a:spcPts val="0"/>
              </a:spcAft>
              <a:buFont typeface="Arial" panose="020B0604020202020204" pitchFamily="34" charset="0"/>
              <a:buNone/>
              <a:defRPr/>
            </a:pPr>
            <a:r>
              <a:rPr lang="en-GB" sz="3900" dirty="0">
                <a:solidFill>
                  <a:schemeClr val="tx1"/>
                </a:solidFill>
                <a:latin typeface="Comic Sans MS" panose="030F0902030302020204" pitchFamily="66" charset="0"/>
              </a:rPr>
              <a:t>Encourage all efforts​.</a:t>
            </a:r>
          </a:p>
          <a:p>
            <a:pPr marL="0" indent="0" eaLnBrk="1" hangingPunct="1">
              <a:spcAft>
                <a:spcPts val="0"/>
              </a:spcAft>
              <a:buFont typeface="Arial" panose="020B0604020202020204" pitchFamily="34" charset="0"/>
              <a:buNone/>
              <a:defRPr/>
            </a:pPr>
            <a:r>
              <a:rPr lang="en-GB" sz="3900" dirty="0">
                <a:solidFill>
                  <a:schemeClr val="tx1"/>
                </a:solidFill>
                <a:latin typeface="Comic Sans MS" panose="030F0902030302020204" pitchFamily="66" charset="0"/>
              </a:rPr>
              <a:t>Remember that reading makes a huge difference to your child’s life chances. ​</a:t>
            </a:r>
          </a:p>
          <a:p>
            <a:pPr marL="0" indent="0" eaLnBrk="1" hangingPunct="1">
              <a:spcAft>
                <a:spcPts val="0"/>
              </a:spcAft>
              <a:buFont typeface="Arial" panose="020B0604020202020204" pitchFamily="34" charset="0"/>
              <a:buNone/>
              <a:defRPr/>
            </a:pPr>
            <a:r>
              <a:rPr lang="en-GB" sz="3900" dirty="0">
                <a:solidFill>
                  <a:schemeClr val="tx1"/>
                </a:solidFill>
                <a:latin typeface="Comic Sans MS" panose="030F0902030302020204" pitchFamily="66" charset="0"/>
              </a:rPr>
              <a:t>Discuss the text.</a:t>
            </a:r>
          </a:p>
          <a:p>
            <a:pPr eaLnBrk="1" fontAlgn="auto" hangingPunct="1">
              <a:spcAft>
                <a:spcPts val="0"/>
              </a:spcAft>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4" descr="A close up of a sign&#10;&#10;Description automatically generated">
            <a:extLst>
              <a:ext uri="{FF2B5EF4-FFF2-40B4-BE49-F238E27FC236}">
                <a16:creationId xmlns:a16="http://schemas.microsoft.com/office/drawing/2014/main" id="{A68ADCB2-8BE5-4062-8123-9E202D0C539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03513" y="646113"/>
            <a:ext cx="6238875" cy="5565775"/>
          </a:xfrm>
        </p:spPr>
      </p:pic>
      <p:sp>
        <p:nvSpPr>
          <p:cNvPr id="16387" name="Text Placeholder 5">
            <a:extLst>
              <a:ext uri="{FF2B5EF4-FFF2-40B4-BE49-F238E27FC236}">
                <a16:creationId xmlns:a16="http://schemas.microsoft.com/office/drawing/2014/main" id="{16221BA3-73CB-4D2D-971B-A16501ACEAB2}"/>
              </a:ext>
            </a:extLst>
          </p:cNvPr>
          <p:cNvSpPr txBox="1">
            <a:spLocks/>
          </p:cNvSpPr>
          <p:nvPr/>
        </p:nvSpPr>
        <p:spPr bwMode="auto">
          <a:xfrm>
            <a:off x="319088" y="1520825"/>
            <a:ext cx="2025650"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pPr>
            <a:endParaRPr lang="en-GB" altLang="en-US" sz="2800" dirty="0">
              <a:latin typeface="Comic Sans MS" panose="030F0702030302020204" pitchFamily="66" charset="0"/>
            </a:endParaRPr>
          </a:p>
        </p:txBody>
      </p:sp>
      <p:pic>
        <p:nvPicPr>
          <p:cNvPr id="16388" name="Picture 2">
            <a:extLst>
              <a:ext uri="{FF2B5EF4-FFF2-40B4-BE49-F238E27FC236}">
                <a16:creationId xmlns:a16="http://schemas.microsoft.com/office/drawing/2014/main" id="{EA75C4A0-2F34-4796-88E1-6C0042333C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520824"/>
            <a:ext cx="1440160" cy="293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1">
            <a:extLst>
              <a:ext uri="{FF2B5EF4-FFF2-40B4-BE49-F238E27FC236}">
                <a16:creationId xmlns:a16="http://schemas.microsoft.com/office/drawing/2014/main" id="{BA29FBA3-E690-4C67-B044-09FE60ABE052}"/>
              </a:ext>
            </a:extLst>
          </p:cNvPr>
          <p:cNvSpPr txBox="1">
            <a:spLocks noChangeArrowheads="1"/>
          </p:cNvSpPr>
          <p:nvPr/>
        </p:nvSpPr>
        <p:spPr bwMode="auto">
          <a:xfrm>
            <a:off x="9526" y="369370"/>
            <a:ext cx="8932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3600" dirty="0">
                <a:latin typeface="Comic Sans MS" panose="030F0702030302020204" pitchFamily="66" charset="0"/>
              </a:rPr>
              <a:t>Trick Box:</a:t>
            </a: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D5CC5CA6C46B4592FB1B1706DDB7AA" ma:contentTypeVersion="16" ma:contentTypeDescription="Create a new document." ma:contentTypeScope="" ma:versionID="fa89aee959f73edb88f2ec11ad62c4d5">
  <xsd:schema xmlns:xsd="http://www.w3.org/2001/XMLSchema" xmlns:xs="http://www.w3.org/2001/XMLSchema" xmlns:p="http://schemas.microsoft.com/office/2006/metadata/properties" xmlns:ns2="1385ba9b-4c8f-49d3-a283-c118c23ee773" xmlns:ns3="9067998c-6172-42c3-843f-b726ee598ee6" targetNamespace="http://schemas.microsoft.com/office/2006/metadata/properties" ma:root="true" ma:fieldsID="35dd70efdc5c0953e88aa328ee37e4f0" ns2:_="" ns3:_="">
    <xsd:import namespace="1385ba9b-4c8f-49d3-a283-c118c23ee773"/>
    <xsd:import namespace="9067998c-6172-42c3-843f-b726ee598e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85ba9b-4c8f-49d3-a283-c118c23ee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a8d2882-d764-4e05-9c1c-0fd97eb64db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067998c-6172-42c3-843f-b726ee598ee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6cd7f45-2c29-4172-b344-856c7a4388bd}" ma:internalName="TaxCatchAll" ma:showField="CatchAllData" ma:web="9067998c-6172-42c3-843f-b726ee598e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85ba9b-4c8f-49d3-a283-c118c23ee773">
      <Terms xmlns="http://schemas.microsoft.com/office/infopath/2007/PartnerControls"/>
    </lcf76f155ced4ddcb4097134ff3c332f>
    <TaxCatchAll xmlns="9067998c-6172-42c3-843f-b726ee598ee6" xsi:nil="true"/>
  </documentManagement>
</p:properties>
</file>

<file path=customXml/itemProps1.xml><?xml version="1.0" encoding="utf-8"?>
<ds:datastoreItem xmlns:ds="http://schemas.openxmlformats.org/officeDocument/2006/customXml" ds:itemID="{E34A8BC4-F1E5-4C24-BE7A-5F6A4A72591D}">
  <ds:schemaRefs>
    <ds:schemaRef ds:uri="http://schemas.microsoft.com/sharepoint/v3/contenttype/forms"/>
  </ds:schemaRefs>
</ds:datastoreItem>
</file>

<file path=customXml/itemProps2.xml><?xml version="1.0" encoding="utf-8"?>
<ds:datastoreItem xmlns:ds="http://schemas.openxmlformats.org/officeDocument/2006/customXml" ds:itemID="{F18455AB-402D-4B52-B966-7C9E73103D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85ba9b-4c8f-49d3-a283-c118c23ee773"/>
    <ds:schemaRef ds:uri="9067998c-6172-42c3-843f-b726ee598e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E79D28-1A01-40E0-BE39-92EDB236AD15}">
  <ds:schemaRefs>
    <ds:schemaRef ds:uri="1385ba9b-4c8f-49d3-a283-c118c23ee773"/>
    <ds:schemaRef ds:uri="http://www.w3.org/XML/1998/namespace"/>
    <ds:schemaRef ds:uri="http://purl.org/dc/terms/"/>
    <ds:schemaRef ds:uri="http://purl.org/dc/elements/1.1/"/>
    <ds:schemaRef ds:uri="http://schemas.openxmlformats.org/package/2006/metadata/core-properties"/>
    <ds:schemaRef ds:uri="http://schemas.microsoft.com/office/2006/documentManagement/types"/>
    <ds:schemaRef ds:uri="9067998c-6172-42c3-843f-b726ee598ee6"/>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903</TotalTime>
  <Words>1082</Words>
  <Application>Microsoft Office PowerPoint</Application>
  <PresentationFormat>On-screen Show (4:3)</PresentationFormat>
  <Paragraphs>143</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Comic Sans MS</vt:lpstr>
      <vt:lpstr>Trebuchet MS</vt:lpstr>
      <vt:lpstr>Wingdings 3</vt:lpstr>
      <vt:lpstr>Facet</vt:lpstr>
      <vt:lpstr>PowerPoint Presentation</vt:lpstr>
      <vt:lpstr>Year  5 team.</vt:lpstr>
      <vt:lpstr>Senior Leadership</vt:lpstr>
      <vt:lpstr>PowerPoint Presentation</vt:lpstr>
      <vt:lpstr>PowerPoint Presentation</vt:lpstr>
      <vt:lpstr>PowerPoint Presentation</vt:lpstr>
      <vt:lpstr>PowerPoint Presentation</vt:lpstr>
      <vt:lpstr>Reading at Christ the King</vt:lpstr>
      <vt:lpstr>PowerPoint Presentation</vt:lpstr>
      <vt:lpstr>PowerPoint Presentation</vt:lpstr>
      <vt:lpstr>PowerPoint Presentation</vt:lpstr>
      <vt:lpstr>Key Dates </vt:lpstr>
      <vt:lpstr>PowerPoint Presentation</vt:lpstr>
      <vt:lpstr>PowerPoint Presentation</vt:lpstr>
    </vt:vector>
  </TitlesOfParts>
  <Company>Bournemouth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manprof</dc:creator>
  <cp:lastModifiedBy>Virginie Mellon</cp:lastModifiedBy>
  <cp:revision>415</cp:revision>
  <dcterms:created xsi:type="dcterms:W3CDTF">2011-06-16T08:32:59Z</dcterms:created>
  <dcterms:modified xsi:type="dcterms:W3CDTF">2022-09-14T13:12:14Z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0x010100D53B51B50613E74AABA1B24B3F620D38</vt:lpwstr>
  </property>
  <property fmtid="{D5CDD505-2E9C-101B-9397-08002B2CF9AE}" pid="3" name="MediaServiceImageTags">
    <vt:lpwstr/>
  </property>
</Properties>
</file>